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7" r:id="rId2"/>
    <p:sldId id="258" r:id="rId3"/>
    <p:sldId id="303" r:id="rId4"/>
    <p:sldId id="262" r:id="rId5"/>
    <p:sldId id="261" r:id="rId6"/>
    <p:sldId id="302" r:id="rId7"/>
    <p:sldId id="362" r:id="rId8"/>
    <p:sldId id="268" r:id="rId9"/>
    <p:sldId id="355" r:id="rId10"/>
    <p:sldId id="295" r:id="rId11"/>
    <p:sldId id="299" r:id="rId12"/>
    <p:sldId id="354" r:id="rId13"/>
    <p:sldId id="309" r:id="rId14"/>
    <p:sldId id="293" r:id="rId15"/>
    <p:sldId id="292" r:id="rId16"/>
    <p:sldId id="264" r:id="rId17"/>
    <p:sldId id="266" r:id="rId18"/>
    <p:sldId id="265" r:id="rId19"/>
    <p:sldId id="314" r:id="rId20"/>
    <p:sldId id="279" r:id="rId21"/>
    <p:sldId id="271" r:id="rId22"/>
    <p:sldId id="272" r:id="rId23"/>
    <p:sldId id="273" r:id="rId24"/>
    <p:sldId id="310" r:id="rId25"/>
    <p:sldId id="356" r:id="rId26"/>
    <p:sldId id="323" r:id="rId27"/>
    <p:sldId id="269" r:id="rId28"/>
    <p:sldId id="328" r:id="rId29"/>
    <p:sldId id="339" r:id="rId30"/>
    <p:sldId id="340" r:id="rId31"/>
    <p:sldId id="358" r:id="rId32"/>
    <p:sldId id="357" r:id="rId33"/>
    <p:sldId id="311" r:id="rId34"/>
    <p:sldId id="361" r:id="rId35"/>
    <p:sldId id="359" r:id="rId36"/>
    <p:sldId id="360" r:id="rId37"/>
    <p:sldId id="308" r:id="rId3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74" autoAdjust="0"/>
  </p:normalViewPr>
  <p:slideViewPr>
    <p:cSldViewPr>
      <p:cViewPr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Mauricio%20Sanabria\Ingresos%20Adcentral\IyG%201992-2008%20Adcentral%20(grafico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auricio%20Sanabria\A%20a%20T%20e%20C\EJECUCION%201990%20-%202008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521171282075"/>
          <c:y val="0.10558299921431598"/>
          <c:w val="0.8435997385845132"/>
          <c:h val="0.74078489724463192"/>
        </c:manualLayout>
      </c:layout>
      <c:areaChart>
        <c:grouping val="stacked"/>
        <c:varyColors val="0"/>
        <c:ser>
          <c:idx val="0"/>
          <c:order val="0"/>
          <c:spPr>
            <a:solidFill>
              <a:srgbClr val="FFFF66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'Graf 2.1 y 2.2. (2)'!$D$2:$U$2</c:f>
              <c:strCach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 p</c:v>
                </c:pt>
              </c:strCache>
            </c:strRef>
          </c:cat>
          <c:val>
            <c:numRef>
              <c:f>'Graf 2.1 y 2.2. (2)'!$D$2:$U$2</c:f>
              <c:numCache>
                <c:formatCode>0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0</c:v>
                </c:pt>
              </c:numCache>
            </c:numRef>
          </c:val>
        </c:ser>
        <c:ser>
          <c:idx val="1"/>
          <c:order val="1"/>
          <c:spPr>
            <a:solidFill>
              <a:srgbClr val="004D86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'Graf 2.1 y 2.2. (2)'!$D$2:$U$2</c:f>
              <c:strCach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 p</c:v>
                </c:pt>
              </c:strCache>
            </c:strRef>
          </c:cat>
          <c:val>
            <c:numRef>
              <c:f>'Graf 2.1 y 2.2. (2)'!$D$88:$U$88</c:f>
              <c:numCache>
                <c:formatCode>#,##0;[Red]\-#,##0</c:formatCode>
                <c:ptCount val="18"/>
                <c:pt idx="0">
                  <c:v>984017.10585201404</c:v>
                </c:pt>
                <c:pt idx="1">
                  <c:v>1049155.74939299</c:v>
                </c:pt>
                <c:pt idx="2">
                  <c:v>1800750.6590754518</c:v>
                </c:pt>
                <c:pt idx="3">
                  <c:v>1743123.05179961</c:v>
                </c:pt>
                <c:pt idx="4">
                  <c:v>2036959.9521942509</c:v>
                </c:pt>
                <c:pt idx="5">
                  <c:v>2151418.3957858677</c:v>
                </c:pt>
                <c:pt idx="6">
                  <c:v>2296326.7009067703</c:v>
                </c:pt>
                <c:pt idx="7">
                  <c:v>2258051.2297243322</c:v>
                </c:pt>
                <c:pt idx="8">
                  <c:v>2201429.4525128887</c:v>
                </c:pt>
                <c:pt idx="9">
                  <c:v>2142822.9899981902</c:v>
                </c:pt>
                <c:pt idx="10">
                  <c:v>2332724.1000897097</c:v>
                </c:pt>
                <c:pt idx="11">
                  <c:v>2834416.9513338497</c:v>
                </c:pt>
                <c:pt idx="12">
                  <c:v>3119361.1352111697</c:v>
                </c:pt>
                <c:pt idx="13">
                  <c:v>3339157.0824774979</c:v>
                </c:pt>
                <c:pt idx="14">
                  <c:v>3686660.8102160576</c:v>
                </c:pt>
                <c:pt idx="15">
                  <c:v>4105444.3654141282</c:v>
                </c:pt>
                <c:pt idx="16">
                  <c:v>4189137.9899019487</c:v>
                </c:pt>
                <c:pt idx="17">
                  <c:v>4140958.3349687066</c:v>
                </c:pt>
              </c:numCache>
            </c:numRef>
          </c:val>
        </c:ser>
        <c:ser>
          <c:idx val="2"/>
          <c:order val="2"/>
          <c:spPr>
            <a:solidFill>
              <a:srgbClr val="007FDE"/>
            </a:solidFill>
            <a:ln w="12700">
              <a:noFill/>
              <a:prstDash val="solid"/>
            </a:ln>
          </c:spPr>
          <c:cat>
            <c:strRef>
              <c:f>'Graf 2.1 y 2.2. (2)'!$D$2:$U$2</c:f>
              <c:strCach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 p</c:v>
                </c:pt>
              </c:strCache>
            </c:strRef>
          </c:cat>
          <c:val>
            <c:numRef>
              <c:f>'Graf 2.1 y 2.2. (2)'!$D$89:$U$89</c:f>
              <c:numCache>
                <c:formatCode>#,##0;[Red]\-#,##0</c:formatCode>
                <c:ptCount val="18"/>
                <c:pt idx="0">
                  <c:v>147049.5470072391</c:v>
                </c:pt>
                <c:pt idx="1">
                  <c:v>207355.22935791124</c:v>
                </c:pt>
                <c:pt idx="2">
                  <c:v>321586.30000449379</c:v>
                </c:pt>
                <c:pt idx="3">
                  <c:v>555352.53293412842</c:v>
                </c:pt>
                <c:pt idx="4">
                  <c:v>906208.29759462888</c:v>
                </c:pt>
                <c:pt idx="5">
                  <c:v>1153847.4925108112</c:v>
                </c:pt>
                <c:pt idx="6">
                  <c:v>1256086.7535485411</c:v>
                </c:pt>
                <c:pt idx="7">
                  <c:v>1281669.4742633088</c:v>
                </c:pt>
                <c:pt idx="8">
                  <c:v>1216340.1535257911</c:v>
                </c:pt>
                <c:pt idx="9">
                  <c:v>1406230.2482457296</c:v>
                </c:pt>
                <c:pt idx="10">
                  <c:v>1459818.8475649909</c:v>
                </c:pt>
                <c:pt idx="11">
                  <c:v>1607086.5697482717</c:v>
                </c:pt>
                <c:pt idx="12">
                  <c:v>1586617.5140423602</c:v>
                </c:pt>
                <c:pt idx="13">
                  <c:v>1681790.8634375611</c:v>
                </c:pt>
                <c:pt idx="14">
                  <c:v>1727686.0424357301</c:v>
                </c:pt>
                <c:pt idx="15">
                  <c:v>1767708.6722583901</c:v>
                </c:pt>
                <c:pt idx="16">
                  <c:v>1818381.9982158998</c:v>
                </c:pt>
                <c:pt idx="17">
                  <c:v>2003077.0492494716</c:v>
                </c:pt>
              </c:numCache>
            </c:numRef>
          </c:val>
        </c:ser>
        <c:ser>
          <c:idx val="3"/>
          <c:order val="3"/>
          <c:spPr>
            <a:solidFill>
              <a:schemeClr val="accent1"/>
            </a:solidFill>
          </c:spPr>
          <c:cat>
            <c:strRef>
              <c:f>'Graf 2.1 y 2.2. (2)'!$D$2:$U$2</c:f>
              <c:strCach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 p</c:v>
                </c:pt>
              </c:strCache>
            </c:strRef>
          </c:cat>
          <c:val>
            <c:numRef>
              <c:f>'Graf 2.1 y 2.2. (2)'!$D$94:$U$94</c:f>
              <c:numCache>
                <c:formatCode>#,##0;[Red]\-#,##0</c:formatCode>
                <c:ptCount val="18"/>
                <c:pt idx="0">
                  <c:v>13925.47483719398</c:v>
                </c:pt>
                <c:pt idx="1">
                  <c:v>35732.24817116413</c:v>
                </c:pt>
                <c:pt idx="2">
                  <c:v>70004.358374439325</c:v>
                </c:pt>
                <c:pt idx="3">
                  <c:v>184474.73673347174</c:v>
                </c:pt>
                <c:pt idx="4">
                  <c:v>516377.03558466356</c:v>
                </c:pt>
                <c:pt idx="5">
                  <c:v>424310.28595887322</c:v>
                </c:pt>
                <c:pt idx="6">
                  <c:v>470978.61613464647</c:v>
                </c:pt>
                <c:pt idx="7">
                  <c:v>2267497.0375812203</c:v>
                </c:pt>
                <c:pt idx="8">
                  <c:v>1071890.4023138301</c:v>
                </c:pt>
                <c:pt idx="9">
                  <c:v>637483.78479754529</c:v>
                </c:pt>
                <c:pt idx="10">
                  <c:v>1004448.8142024199</c:v>
                </c:pt>
                <c:pt idx="11">
                  <c:v>653444.77007051639</c:v>
                </c:pt>
                <c:pt idx="12">
                  <c:v>553741.76520829601</c:v>
                </c:pt>
                <c:pt idx="13">
                  <c:v>1278472.2017828999</c:v>
                </c:pt>
                <c:pt idx="14">
                  <c:v>1555298.55886575</c:v>
                </c:pt>
                <c:pt idx="15">
                  <c:v>963964.1984976714</c:v>
                </c:pt>
                <c:pt idx="16">
                  <c:v>752963.1164484903</c:v>
                </c:pt>
                <c:pt idx="17">
                  <c:v>906972.27025907766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7798144"/>
        <c:axId val="27816320"/>
      </c:areaChart>
      <c:catAx>
        <c:axId val="27798144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lang="es-CO" sz="700"/>
            </a:pPr>
            <a:endParaRPr lang="es-ES"/>
          </a:p>
        </c:txPr>
        <c:crossAx val="27816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816320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s-CO" sz="700"/>
            </a:pPr>
            <a:endParaRPr lang="es-ES"/>
          </a:p>
        </c:txPr>
        <c:crossAx val="27798144"/>
        <c:crosses val="autoZero"/>
        <c:crossBetween val="midCat"/>
        <c:dispUnits>
          <c:builtInUnit val="thousands"/>
          <c:dispUnitsLbl>
            <c:layout>
              <c:manualLayout>
                <c:xMode val="edge"/>
                <c:yMode val="edge"/>
                <c:x val="8.4602508662670606E-3"/>
                <c:y val="0.22781065088757424"/>
              </c:manualLayout>
            </c:layout>
            <c:tx>
              <c:rich>
                <a:bodyPr rot="-5400000" vert="horz"/>
                <a:lstStyle/>
                <a:p>
                  <a:pPr algn="ctr">
                    <a:defRPr lang="es-CO" sz="800" b="0"/>
                  </a:pPr>
                  <a:r>
                    <a:rPr lang="es-CO" sz="800" b="0"/>
                    <a:t>Miles de millones de 2009</a:t>
                  </a:r>
                </a:p>
              </c:rich>
            </c:tx>
            <c:spPr>
              <a:noFill/>
              <a:ln w="25400">
                <a:noFill/>
              </a:ln>
            </c:spPr>
          </c:dispUnitsLbl>
        </c:dispUnits>
      </c:valAx>
      <c:spPr>
        <a:noFill/>
        <a:ln w="25400">
          <a:noFill/>
        </a:ln>
      </c:spPr>
    </c:plotArea>
    <c:plotVisOnly val="1"/>
    <c:dispBlanksAs val="zero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 pitchFamily="34" charset="0"/>
          <a:ea typeface="Times New Roman"/>
          <a:cs typeface="Arial" pitchFamily="34" charset="0"/>
        </a:defRPr>
      </a:pPr>
      <a:endParaRPr lang="es-E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08682764007497"/>
          <c:y val="9.3785406161770266E-2"/>
          <c:w val="0.82195250065242698"/>
          <c:h val="0.71542656369359692"/>
        </c:manualLayout>
      </c:layout>
      <c:areaChart>
        <c:grouping val="stacked"/>
        <c:varyColors val="0"/>
        <c:ser>
          <c:idx val="0"/>
          <c:order val="0"/>
          <c:tx>
            <c:strRef>
              <c:f>'Ejecución Ingresos y gastos'!$A$135</c:f>
              <c:strCache>
                <c:ptCount val="1"/>
                <c:pt idx="0">
                  <c:v>Funcionamiento</c:v>
                </c:pt>
              </c:strCache>
            </c:strRef>
          </c:tx>
          <c:spPr>
            <a:solidFill>
              <a:srgbClr val="004D86"/>
            </a:solidFill>
          </c:spPr>
          <c:cat>
            <c:strRef>
              <c:f>'Ejecución Ingresos y gastos'!$B$129:$U$129</c:f>
              <c:strCach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 p</c:v>
                </c:pt>
              </c:strCache>
            </c:strRef>
          </c:cat>
          <c:val>
            <c:numRef>
              <c:f>'Ejecución Ingresos y gastos'!$B$135:$U$135</c:f>
              <c:numCache>
                <c:formatCode>#,##0;[Red]\-#,##0</c:formatCode>
                <c:ptCount val="20"/>
                <c:pt idx="0">
                  <c:v>639317.75994779577</c:v>
                </c:pt>
                <c:pt idx="1">
                  <c:v>722875.11578679143</c:v>
                </c:pt>
                <c:pt idx="2">
                  <c:v>807752.30833330541</c:v>
                </c:pt>
                <c:pt idx="3">
                  <c:v>854597.92224160279</c:v>
                </c:pt>
                <c:pt idx="4">
                  <c:v>1112845.7928471409</c:v>
                </c:pt>
                <c:pt idx="5">
                  <c:v>983027.7590003456</c:v>
                </c:pt>
                <c:pt idx="6">
                  <c:v>1086960.3650465901</c:v>
                </c:pt>
                <c:pt idx="7">
                  <c:v>1123258.1891174323</c:v>
                </c:pt>
                <c:pt idx="8">
                  <c:v>1173690.3145169301</c:v>
                </c:pt>
                <c:pt idx="9">
                  <c:v>1210148.8717098611</c:v>
                </c:pt>
                <c:pt idx="10">
                  <c:v>1186075.4884264199</c:v>
                </c:pt>
                <c:pt idx="11">
                  <c:v>1220336.4690921598</c:v>
                </c:pt>
                <c:pt idx="12">
                  <c:v>1030552.0548165104</c:v>
                </c:pt>
                <c:pt idx="13">
                  <c:v>977639.11015816638</c:v>
                </c:pt>
                <c:pt idx="14">
                  <c:v>1011159.3690031599</c:v>
                </c:pt>
                <c:pt idx="15">
                  <c:v>1060143.342110082</c:v>
                </c:pt>
                <c:pt idx="16">
                  <c:v>1121280.0305980111</c:v>
                </c:pt>
                <c:pt idx="17">
                  <c:v>1294919.4162064998</c:v>
                </c:pt>
                <c:pt idx="18">
                  <c:v>1268127.81460782</c:v>
                </c:pt>
                <c:pt idx="19">
                  <c:v>1305297.6957609998</c:v>
                </c:pt>
              </c:numCache>
            </c:numRef>
          </c:val>
        </c:ser>
        <c:ser>
          <c:idx val="1"/>
          <c:order val="1"/>
          <c:tx>
            <c:strRef>
              <c:f>'Ejecución Ingresos y gastos'!$A$136</c:f>
              <c:strCache>
                <c:ptCount val="1"/>
                <c:pt idx="0">
                  <c:v>Deuda</c:v>
                </c:pt>
              </c:strCache>
            </c:strRef>
          </c:tx>
          <c:spPr>
            <a:solidFill>
              <a:srgbClr val="007FDE"/>
            </a:solidFill>
          </c:spPr>
          <c:cat>
            <c:strRef>
              <c:f>'Ejecución Ingresos y gastos'!$B$129:$U$129</c:f>
              <c:strCach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 p</c:v>
                </c:pt>
              </c:strCache>
            </c:strRef>
          </c:cat>
          <c:val>
            <c:numRef>
              <c:f>'Ejecución Ingresos y gastos'!$B$136:$U$136</c:f>
              <c:numCache>
                <c:formatCode>#,##0;[Red]\-#,##0</c:formatCode>
                <c:ptCount val="20"/>
                <c:pt idx="0">
                  <c:v>209948.23787000414</c:v>
                </c:pt>
                <c:pt idx="1">
                  <c:v>251763.06594358681</c:v>
                </c:pt>
                <c:pt idx="2">
                  <c:v>274469.03486853564</c:v>
                </c:pt>
                <c:pt idx="3">
                  <c:v>254022.34995437469</c:v>
                </c:pt>
                <c:pt idx="4">
                  <c:v>303421.13050821261</c:v>
                </c:pt>
                <c:pt idx="5">
                  <c:v>437725.11228091212</c:v>
                </c:pt>
                <c:pt idx="6">
                  <c:v>506938.78367412847</c:v>
                </c:pt>
                <c:pt idx="7">
                  <c:v>407727.60481025849</c:v>
                </c:pt>
                <c:pt idx="8">
                  <c:v>339839.49211110646</c:v>
                </c:pt>
                <c:pt idx="9">
                  <c:v>330634.57963003271</c:v>
                </c:pt>
                <c:pt idx="10">
                  <c:v>457129.44751791871</c:v>
                </c:pt>
                <c:pt idx="11">
                  <c:v>632266.50080378645</c:v>
                </c:pt>
                <c:pt idx="12">
                  <c:v>664379.57260001684</c:v>
                </c:pt>
                <c:pt idx="13">
                  <c:v>587030.66252781404</c:v>
                </c:pt>
                <c:pt idx="14">
                  <c:v>744101.1807775303</c:v>
                </c:pt>
                <c:pt idx="15">
                  <c:v>693561.51017251227</c:v>
                </c:pt>
                <c:pt idx="16">
                  <c:v>941490.5937301321</c:v>
                </c:pt>
                <c:pt idx="17">
                  <c:v>708006.64732514042</c:v>
                </c:pt>
                <c:pt idx="18">
                  <c:v>589864.04018934001</c:v>
                </c:pt>
                <c:pt idx="19">
                  <c:v>591998.62604100001</c:v>
                </c:pt>
              </c:numCache>
            </c:numRef>
          </c:val>
        </c:ser>
        <c:ser>
          <c:idx val="2"/>
          <c:order val="2"/>
          <c:tx>
            <c:strRef>
              <c:f>'Ejecución Ingresos y gastos'!$A$137</c:f>
              <c:strCache>
                <c:ptCount val="1"/>
                <c:pt idx="0">
                  <c:v>Inversión</c:v>
                </c:pt>
              </c:strCache>
            </c:strRef>
          </c:tx>
          <c:spPr>
            <a:solidFill>
              <a:schemeClr val="accent1"/>
            </a:solidFill>
          </c:spPr>
          <c:cat>
            <c:strRef>
              <c:f>'Ejecución Ingresos y gastos'!$B$129:$U$129</c:f>
              <c:strCach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 p</c:v>
                </c:pt>
              </c:strCache>
            </c:strRef>
          </c:cat>
          <c:val>
            <c:numRef>
              <c:f>'Ejecución Ingresos y gastos'!$B$137:$U$137</c:f>
              <c:numCache>
                <c:formatCode>#,##0;[Red]\-#,##0</c:formatCode>
                <c:ptCount val="20"/>
                <c:pt idx="0">
                  <c:v>572678.1120252891</c:v>
                </c:pt>
                <c:pt idx="1">
                  <c:v>536123.63156026392</c:v>
                </c:pt>
                <c:pt idx="2">
                  <c:v>461059.48136882944</c:v>
                </c:pt>
                <c:pt idx="3">
                  <c:v>745529.20214677067</c:v>
                </c:pt>
                <c:pt idx="4">
                  <c:v>969527.88063676842</c:v>
                </c:pt>
                <c:pt idx="5">
                  <c:v>1495547.6236015002</c:v>
                </c:pt>
                <c:pt idx="6">
                  <c:v>2423662.7049585599</c:v>
                </c:pt>
                <c:pt idx="7">
                  <c:v>2723849.015502688</c:v>
                </c:pt>
                <c:pt idx="8">
                  <c:v>3090750.2484619287</c:v>
                </c:pt>
                <c:pt idx="9">
                  <c:v>4516128.5621422194</c:v>
                </c:pt>
                <c:pt idx="10">
                  <c:v>3940318.88321287</c:v>
                </c:pt>
                <c:pt idx="11">
                  <c:v>3022459.3980101077</c:v>
                </c:pt>
                <c:pt idx="12">
                  <c:v>3117816.9228085699</c:v>
                </c:pt>
                <c:pt idx="13">
                  <c:v>3725239.3536454556</c:v>
                </c:pt>
                <c:pt idx="14">
                  <c:v>3549767.6438613907</c:v>
                </c:pt>
                <c:pt idx="15">
                  <c:v>4710790.55164304</c:v>
                </c:pt>
                <c:pt idx="16">
                  <c:v>6022161.5499648424</c:v>
                </c:pt>
                <c:pt idx="17">
                  <c:v>6117417.9281081287</c:v>
                </c:pt>
                <c:pt idx="18">
                  <c:v>5903270.837365835</c:v>
                </c:pt>
                <c:pt idx="19">
                  <c:v>5794646.1763350004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608000"/>
        <c:axId val="28609536"/>
      </c:areaChart>
      <c:catAx>
        <c:axId val="28608000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lang="es-CO" sz="800">
                <a:latin typeface="Arial" pitchFamily="34" charset="0"/>
                <a:cs typeface="Arial" pitchFamily="34" charset="0"/>
              </a:defRPr>
            </a:pPr>
            <a:endParaRPr lang="es-ES"/>
          </a:p>
        </c:txPr>
        <c:crossAx val="28609536"/>
        <c:crosses val="autoZero"/>
        <c:auto val="1"/>
        <c:lblAlgn val="ctr"/>
        <c:lblOffset val="100"/>
        <c:noMultiLvlLbl val="0"/>
      </c:catAx>
      <c:valAx>
        <c:axId val="2860953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lang="es-CO" sz="900" b="0"/>
                </a:pPr>
                <a:r>
                  <a:rPr lang="en-US" sz="900" b="0"/>
                  <a:t>Miles de millones de 2009</a:t>
                </a:r>
              </a:p>
            </c:rich>
          </c:tx>
          <c:layout/>
          <c:overlay val="0"/>
        </c:title>
        <c:numFmt formatCode="#,##0;[Red]\-#,##0" sourceLinked="1"/>
        <c:majorTickMark val="out"/>
        <c:minorTickMark val="none"/>
        <c:tickLblPos val="nextTo"/>
        <c:txPr>
          <a:bodyPr/>
          <a:lstStyle/>
          <a:p>
            <a:pPr>
              <a:defRPr lang="es-CO" sz="800">
                <a:latin typeface="Arial" pitchFamily="34" charset="0"/>
                <a:cs typeface="Arial" pitchFamily="34" charset="0"/>
              </a:defRPr>
            </a:pPr>
            <a:endParaRPr lang="es-ES"/>
          </a:p>
        </c:txPr>
        <c:crossAx val="28608000"/>
        <c:crosses val="autoZero"/>
        <c:crossBetween val="midCat"/>
        <c:dispUnits>
          <c:builtInUnit val="thousands"/>
        </c:dispUnits>
      </c:valAx>
    </c:plotArea>
    <c:plotVisOnly val="1"/>
    <c:dispBlanksAs val="zero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0.75758</cdr:x>
      <cdr:y>0.25532</cdr:y>
    </cdr:from>
    <cdr:to>
      <cdr:x>0.93346</cdr:x>
      <cdr:y>0.38298</cdr:y>
    </cdr:to>
    <cdr:sp macro="" textlink="">
      <cdr:nvSpPr>
        <cdr:cNvPr id="76831" name="Text Box 105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71900" y="857256"/>
          <a:ext cx="829258" cy="4286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s-CO" sz="1000" b="1" i="0" u="none" strike="noStrike" baseline="0" dirty="0">
              <a:solidFill>
                <a:schemeClr val="bg1"/>
              </a:solidFill>
              <a:latin typeface="Berlin Sans FB" pitchFamily="34" charset="0"/>
              <a:cs typeface="Arial"/>
            </a:rPr>
            <a:t> Ingresos de Capital</a:t>
          </a:r>
        </a:p>
      </cdr:txBody>
    </cdr:sp>
  </cdr:relSizeAnchor>
  <cdr:relSizeAnchor xmlns:cdr="http://schemas.openxmlformats.org/drawingml/2006/chartDrawing">
    <cdr:from>
      <cdr:x>0.5</cdr:x>
      <cdr:y>0.53191</cdr:y>
    </cdr:from>
    <cdr:to>
      <cdr:x>0.69024</cdr:x>
      <cdr:y>0.58917</cdr:y>
    </cdr:to>
    <cdr:sp macro="" textlink="">
      <cdr:nvSpPr>
        <cdr:cNvPr id="76832" name="Text Box 105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357454" y="1785950"/>
          <a:ext cx="896964" cy="1922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CO" sz="1000" b="1" i="0" u="none" strike="noStrike" baseline="0" dirty="0">
              <a:solidFill>
                <a:schemeClr val="bg1"/>
              </a:solidFill>
              <a:latin typeface="Berlin Sans FB" pitchFamily="34" charset="0"/>
              <a:cs typeface="Arial"/>
            </a:rPr>
            <a:t>Transferencias</a:t>
          </a:r>
        </a:p>
      </cdr:txBody>
    </cdr:sp>
  </cdr:relSizeAnchor>
  <cdr:relSizeAnchor xmlns:cdr="http://schemas.openxmlformats.org/drawingml/2006/chartDrawing">
    <cdr:from>
      <cdr:x>0.5172</cdr:x>
      <cdr:y>0.7234</cdr:y>
    </cdr:from>
    <cdr:to>
      <cdr:x>0.71212</cdr:x>
      <cdr:y>0.82979</cdr:y>
    </cdr:to>
    <cdr:sp macro="" textlink="">
      <cdr:nvSpPr>
        <cdr:cNvPr id="76833" name="Text Box 105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38551" y="2428893"/>
          <a:ext cx="919036" cy="3571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CO" sz="1000" b="1" i="0" u="none" strike="noStrike" baseline="0" dirty="0">
              <a:solidFill>
                <a:schemeClr val="bg1"/>
              </a:solidFill>
              <a:latin typeface="Berlin Sans FB" pitchFamily="34" charset="0"/>
              <a:cs typeface="Arial"/>
            </a:rPr>
            <a:t>Ingresos Corrientes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9D532-5CF9-4F69-A8E2-CD39F441A1BA}" type="datetimeFigureOut">
              <a:rPr lang="es-ES" smtClean="0"/>
              <a:pPr/>
              <a:t>21/10/2014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9A19E-EE2A-47CE-8869-376661792BF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565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726F38-BE7B-4C01-97AC-74F0CAF72C8F}" type="slidenum">
              <a:rPr lang="es-ES"/>
              <a:pPr/>
              <a:t>5</a:t>
            </a:fld>
            <a:endParaRPr lang="es-E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AD98E-F9CE-422B-9396-9153C75B1251}" type="slidenum">
              <a:rPr lang="es-ES"/>
              <a:pPr/>
              <a:t>27</a:t>
            </a:fld>
            <a:endParaRPr lang="es-E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465138"/>
            <a:ext cx="5060950" cy="3795712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7613" cy="411480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6F03-9017-4B40-ABA0-9F99DB89758A}" type="datetimeFigureOut">
              <a:rPr lang="es-ES" smtClean="0"/>
              <a:pPr/>
              <a:t>21/10/2014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7268-32A3-4970-8F97-3162B62D45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6F03-9017-4B40-ABA0-9F99DB89758A}" type="datetimeFigureOut">
              <a:rPr lang="es-ES" smtClean="0"/>
              <a:pPr/>
              <a:t>21/10/2014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7268-32A3-4970-8F97-3162B62D45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6F03-9017-4B40-ABA0-9F99DB89758A}" type="datetimeFigureOut">
              <a:rPr lang="es-ES" smtClean="0"/>
              <a:pPr/>
              <a:t>21/10/2014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7268-32A3-4970-8F97-3162B62D45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6F03-9017-4B40-ABA0-9F99DB89758A}" type="datetimeFigureOut">
              <a:rPr lang="es-ES" smtClean="0"/>
              <a:pPr/>
              <a:t>21/10/2014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7268-32A3-4970-8F97-3162B62D45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6F03-9017-4B40-ABA0-9F99DB89758A}" type="datetimeFigureOut">
              <a:rPr lang="es-ES" smtClean="0"/>
              <a:pPr/>
              <a:t>21/10/2014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7268-32A3-4970-8F97-3162B62D45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6F03-9017-4B40-ABA0-9F99DB89758A}" type="datetimeFigureOut">
              <a:rPr lang="es-ES" smtClean="0"/>
              <a:pPr/>
              <a:t>21/10/2014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7268-32A3-4970-8F97-3162B62D45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6F03-9017-4B40-ABA0-9F99DB89758A}" type="datetimeFigureOut">
              <a:rPr lang="es-ES" smtClean="0"/>
              <a:pPr/>
              <a:t>21/10/2014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7268-32A3-4970-8F97-3162B62D45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6F03-9017-4B40-ABA0-9F99DB89758A}" type="datetimeFigureOut">
              <a:rPr lang="es-ES" smtClean="0"/>
              <a:pPr/>
              <a:t>21/10/2014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7268-32A3-4970-8F97-3162B62D45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6F03-9017-4B40-ABA0-9F99DB89758A}" type="datetimeFigureOut">
              <a:rPr lang="es-ES" smtClean="0"/>
              <a:pPr/>
              <a:t>21/10/2014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7268-32A3-4970-8F97-3162B62D45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6F03-9017-4B40-ABA0-9F99DB89758A}" type="datetimeFigureOut">
              <a:rPr lang="es-ES" smtClean="0"/>
              <a:pPr/>
              <a:t>21/10/2014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7268-32A3-4970-8F97-3162B62D45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06F03-9017-4B40-ABA0-9F99DB89758A}" type="datetimeFigureOut">
              <a:rPr lang="es-ES" smtClean="0"/>
              <a:pPr/>
              <a:t>21/10/2014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7268-32A3-4970-8F97-3162B62D45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06F03-9017-4B40-ABA0-9F99DB89758A}" type="datetimeFigureOut">
              <a:rPr lang="es-ES" smtClean="0"/>
              <a:pPr/>
              <a:t>21/10/2014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7268-32A3-4970-8F97-3162B62D45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5536" y="1571612"/>
            <a:ext cx="8496944" cy="1755777"/>
          </a:xfrm>
        </p:spPr>
        <p:txBody>
          <a:bodyPr>
            <a:normAutofit/>
          </a:bodyPr>
          <a:lstStyle/>
          <a:p>
            <a:r>
              <a:rPr lang="es-MX" dirty="0" smtClean="0">
                <a:solidFill>
                  <a:srgbClr val="FF9900"/>
                </a:solidFill>
                <a:latin typeface="Berlin Sans FB" pitchFamily="34" charset="0"/>
              </a:rPr>
              <a:t>Transformación</a:t>
            </a:r>
            <a:r>
              <a:rPr lang="es-MX" dirty="0">
                <a:solidFill>
                  <a:srgbClr val="FF9900"/>
                </a:solidFill>
                <a:latin typeface="Berlin Sans FB" pitchFamily="34" charset="0"/>
              </a:rPr>
              <a:t> </a:t>
            </a:r>
            <a:r>
              <a:rPr lang="es-MX" dirty="0" smtClean="0">
                <a:solidFill>
                  <a:srgbClr val="FF9900"/>
                </a:solidFill>
                <a:latin typeface="Berlin Sans FB" pitchFamily="34" charset="0"/>
              </a:rPr>
              <a:t>de la cultura fiscal </a:t>
            </a:r>
            <a:br>
              <a:rPr lang="es-MX" dirty="0" smtClean="0">
                <a:solidFill>
                  <a:srgbClr val="FF9900"/>
                </a:solidFill>
                <a:latin typeface="Berlin Sans FB" pitchFamily="34" charset="0"/>
              </a:rPr>
            </a:br>
            <a:r>
              <a:rPr lang="es-MX" dirty="0" smtClean="0">
                <a:solidFill>
                  <a:srgbClr val="FF9900"/>
                </a:solidFill>
                <a:latin typeface="Berlin Sans FB" pitchFamily="34" charset="0"/>
              </a:rPr>
              <a:t>Caso: Bogotá 1994-2014</a:t>
            </a:r>
            <a:endParaRPr lang="es-ES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16384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987824" y="5373216"/>
            <a:ext cx="5462596" cy="571504"/>
          </a:xfrm>
        </p:spPr>
        <p:txBody>
          <a:bodyPr>
            <a:normAutofit fontScale="77500" lnSpcReduction="20000"/>
          </a:bodyPr>
          <a:lstStyle/>
          <a:p>
            <a:pPr algn="r">
              <a:lnSpc>
                <a:spcPct val="80000"/>
              </a:lnSpc>
            </a:pPr>
            <a:r>
              <a:rPr lang="es-ES" sz="2800" dirty="0">
                <a:solidFill>
                  <a:srgbClr val="FF9900"/>
                </a:solidFill>
                <a:latin typeface="Berlin Sans FB" pitchFamily="34" charset="0"/>
              </a:rPr>
              <a:t>Carmenza </a:t>
            </a:r>
            <a:r>
              <a:rPr lang="es-ES" sz="2800" dirty="0" smtClean="0">
                <a:solidFill>
                  <a:srgbClr val="FF9900"/>
                </a:solidFill>
                <a:latin typeface="Berlin Sans FB" pitchFamily="34" charset="0"/>
              </a:rPr>
              <a:t>Saldías Barreneche</a:t>
            </a:r>
          </a:p>
          <a:p>
            <a:pPr algn="r">
              <a:lnSpc>
                <a:spcPct val="80000"/>
              </a:lnSpc>
            </a:pPr>
            <a:r>
              <a:rPr lang="es-ES" sz="2800" dirty="0" smtClean="0">
                <a:solidFill>
                  <a:srgbClr val="FF9900"/>
                </a:solidFill>
                <a:latin typeface="Berlin Sans FB" pitchFamily="34" charset="0"/>
              </a:rPr>
              <a:t>México, D.F., octubre 21 de 2014</a:t>
            </a:r>
            <a:endParaRPr lang="es-ES" sz="2800" dirty="0">
              <a:solidFill>
                <a:srgbClr val="FF99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Text Box 2"/>
          <p:cNvSpPr txBox="1">
            <a:spLocks noChangeArrowheads="1"/>
          </p:cNvSpPr>
          <p:nvPr/>
        </p:nvSpPr>
        <p:spPr bwMode="auto">
          <a:xfrm>
            <a:off x="1619672" y="332656"/>
            <a:ext cx="557877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  <a:t>Antecedentes socio- políticos</a:t>
            </a:r>
            <a:endParaRPr lang="es-ES_tradnl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243715" name="Text Box 3"/>
          <p:cNvSpPr txBox="1">
            <a:spLocks noChangeArrowheads="1"/>
          </p:cNvSpPr>
          <p:nvPr/>
        </p:nvSpPr>
        <p:spPr bwMode="auto">
          <a:xfrm>
            <a:off x="539551" y="1412776"/>
            <a:ext cx="8280919" cy="5004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1" indent="-342900">
              <a:lnSpc>
                <a:spcPct val="8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q"/>
            </a:pPr>
            <a:r>
              <a:rPr lang="es-ES" sz="2400" dirty="0" smtClean="0">
                <a:solidFill>
                  <a:srgbClr val="FF9900"/>
                </a:solidFill>
                <a:latin typeface="Berlin Sans FB" pitchFamily="34" charset="0"/>
              </a:rPr>
              <a:t>Década 1980 </a:t>
            </a:r>
            <a:r>
              <a:rPr lang="es-ES" sz="2400" dirty="0">
                <a:latin typeface="Berlin Sans FB" pitchFamily="34" charset="0"/>
              </a:rPr>
              <a:t>Colombia era una sociedad aislada, cerrada </a:t>
            </a:r>
            <a:r>
              <a:rPr lang="es-ES" sz="2400" dirty="0" smtClean="0">
                <a:latin typeface="Berlin Sans FB" pitchFamily="34" charset="0"/>
              </a:rPr>
              <a:t>y centralista</a:t>
            </a:r>
          </a:p>
          <a:p>
            <a:pPr marL="114300" lvl="1">
              <a:lnSpc>
                <a:spcPct val="80000"/>
              </a:lnSpc>
              <a:spcBef>
                <a:spcPct val="50000"/>
              </a:spcBef>
              <a:buClr>
                <a:srgbClr val="FF9900"/>
              </a:buClr>
            </a:pPr>
            <a:endParaRPr lang="es-ES" sz="2400" dirty="0">
              <a:latin typeface="Berlin Sans FB" pitchFamily="34" charset="0"/>
            </a:endParaRPr>
          </a:p>
          <a:p>
            <a:pPr lvl="1" indent="-342900">
              <a:lnSpc>
                <a:spcPct val="8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q"/>
            </a:pPr>
            <a:r>
              <a:rPr lang="es-ES" sz="2400" dirty="0" smtClean="0">
                <a:latin typeface="Berlin Sans FB" pitchFamily="34" charset="0"/>
              </a:rPr>
              <a:t>En </a:t>
            </a:r>
            <a:r>
              <a:rPr lang="es-ES" sz="2400" dirty="0">
                <a:latin typeface="Berlin Sans FB" pitchFamily="34" charset="0"/>
              </a:rPr>
              <a:t>ese </a:t>
            </a:r>
            <a:r>
              <a:rPr lang="es-ES" sz="2400" dirty="0" smtClean="0">
                <a:latin typeface="Berlin Sans FB" pitchFamily="34" charset="0"/>
              </a:rPr>
              <a:t>contexto, </a:t>
            </a:r>
            <a:r>
              <a:rPr lang="es-ES" sz="2400" dirty="0">
                <a:latin typeface="Berlin Sans FB" pitchFamily="34" charset="0"/>
              </a:rPr>
              <a:t>Bogotá</a:t>
            </a:r>
            <a:r>
              <a:rPr lang="es-ES" sz="2400" dirty="0" smtClean="0">
                <a:latin typeface="Berlin Sans FB" pitchFamily="34" charset="0"/>
              </a:rPr>
              <a:t>:</a:t>
            </a:r>
            <a:endParaRPr lang="es-ES" sz="2400" dirty="0">
              <a:latin typeface="Berlin Sans FB" pitchFamily="34" charset="0"/>
            </a:endParaRPr>
          </a:p>
          <a:p>
            <a:pPr lvl="2">
              <a:lnSpc>
                <a:spcPct val="8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r>
              <a:rPr lang="es-ES" sz="2400" dirty="0" smtClean="0">
                <a:latin typeface="Berlin Sans FB" pitchFamily="34" charset="0"/>
              </a:rPr>
              <a:t> Era la capital de un país en conflicto por décadas</a:t>
            </a:r>
          </a:p>
          <a:p>
            <a:pPr lvl="2">
              <a:lnSpc>
                <a:spcPct val="8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r>
              <a:rPr lang="es-ES" sz="2400" dirty="0">
                <a:latin typeface="Berlin Sans FB" pitchFamily="34" charset="0"/>
              </a:rPr>
              <a:t> </a:t>
            </a:r>
            <a:r>
              <a:rPr lang="es-ES" sz="2400" dirty="0" smtClean="0">
                <a:latin typeface="Berlin Sans FB" pitchFamily="34" charset="0"/>
              </a:rPr>
              <a:t>Registraba un enorme crecimiento urbano - migración </a:t>
            </a:r>
          </a:p>
          <a:p>
            <a:pPr lvl="2">
              <a:lnSpc>
                <a:spcPct val="8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r>
              <a:rPr lang="es-ES" sz="2400" dirty="0" smtClean="0">
                <a:latin typeface="Berlin Sans FB" pitchFamily="34" charset="0"/>
              </a:rPr>
              <a:t> Equivalía </a:t>
            </a:r>
            <a:r>
              <a:rPr lang="es-ES" sz="2400" dirty="0">
                <a:latin typeface="Berlin Sans FB" pitchFamily="34" charset="0"/>
              </a:rPr>
              <a:t>a </a:t>
            </a:r>
            <a:r>
              <a:rPr lang="es-ES" sz="2400" dirty="0" smtClean="0">
                <a:latin typeface="Berlin Sans FB" pitchFamily="34" charset="0"/>
              </a:rPr>
              <a:t>centralismo -“síndrome </a:t>
            </a:r>
            <a:r>
              <a:rPr lang="es-ES" sz="2400" dirty="0">
                <a:latin typeface="Berlin Sans FB" pitchFamily="34" charset="0"/>
              </a:rPr>
              <a:t>de la capital</a:t>
            </a:r>
            <a:r>
              <a:rPr lang="es-ES" sz="2400" dirty="0" smtClean="0">
                <a:latin typeface="Berlin Sans FB" pitchFamily="34" charset="0"/>
              </a:rPr>
              <a:t>”-</a:t>
            </a:r>
            <a:endParaRPr lang="es-ES" sz="2400" dirty="0">
              <a:latin typeface="Berlin Sans FB" pitchFamily="34" charset="0"/>
            </a:endParaRPr>
          </a:p>
          <a:p>
            <a:pPr lvl="2">
              <a:lnSpc>
                <a:spcPct val="8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r>
              <a:rPr lang="es-ES" sz="2400" dirty="0" smtClean="0">
                <a:latin typeface="Berlin Sans FB" pitchFamily="34" charset="0"/>
              </a:rPr>
              <a:t> Sin entidad propia ni dirigencias locales</a:t>
            </a:r>
          </a:p>
          <a:p>
            <a:pPr lvl="2">
              <a:lnSpc>
                <a:spcPct val="8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§"/>
            </a:pPr>
            <a:r>
              <a:rPr lang="es-ES" sz="2400" dirty="0" smtClean="0">
                <a:latin typeface="Berlin Sans FB" pitchFamily="34" charset="0"/>
              </a:rPr>
              <a:t> Dedicada al </a:t>
            </a:r>
            <a:r>
              <a:rPr lang="es-ES" sz="2400" dirty="0">
                <a:latin typeface="Berlin Sans FB" pitchFamily="34" charset="0"/>
              </a:rPr>
              <a:t>autoabastecimiento </a:t>
            </a:r>
            <a:r>
              <a:rPr lang="es-ES" sz="2400" dirty="0" smtClean="0">
                <a:latin typeface="Berlin Sans FB" pitchFamily="34" charset="0"/>
              </a:rPr>
              <a:t>urbano</a:t>
            </a:r>
          </a:p>
          <a:p>
            <a:pPr lvl="2">
              <a:lnSpc>
                <a:spcPct val="80000"/>
              </a:lnSpc>
              <a:spcBef>
                <a:spcPct val="50000"/>
              </a:spcBef>
              <a:buClr>
                <a:srgbClr val="FF9900"/>
              </a:buClr>
            </a:pPr>
            <a:endParaRPr lang="es-ES" sz="2400" dirty="0" smtClean="0">
              <a:latin typeface="Berlin Sans FB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q"/>
            </a:pPr>
            <a:r>
              <a:rPr lang="es-ES" sz="2400" dirty="0">
                <a:latin typeface="Berlin Sans FB" pitchFamily="34" charset="0"/>
              </a:rPr>
              <a:t> </a:t>
            </a:r>
            <a:r>
              <a:rPr lang="es-CO" sz="2400" dirty="0" smtClean="0">
                <a:latin typeface="Berlin Sans FB" pitchFamily="34" charset="0"/>
              </a:rPr>
              <a:t>Comienzo </a:t>
            </a:r>
            <a:r>
              <a:rPr lang="es-CO" sz="2400" dirty="0">
                <a:latin typeface="Berlin Sans FB" pitchFamily="34" charset="0"/>
              </a:rPr>
              <a:t>de la Descentralización</a:t>
            </a:r>
            <a:endParaRPr lang="es-ES" sz="2400" dirty="0">
              <a:latin typeface="Berlin Sans FB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8215370" cy="928694"/>
          </a:xfrm>
        </p:spPr>
        <p:txBody>
          <a:bodyPr>
            <a:noAutofit/>
          </a:bodyPr>
          <a:lstStyle/>
          <a:p>
            <a:r>
              <a:rPr lang="es-CO" sz="3600" dirty="0" smtClean="0">
                <a:solidFill>
                  <a:srgbClr val="FF9900"/>
                </a:solidFill>
                <a:latin typeface="Berlin Sans FB" pitchFamily="34" charset="0"/>
              </a:rPr>
              <a:t>Del caos al León de Oro </a:t>
            </a:r>
            <a:br>
              <a:rPr lang="es-CO" sz="3600" dirty="0" smtClean="0">
                <a:solidFill>
                  <a:srgbClr val="FF9900"/>
                </a:solidFill>
                <a:latin typeface="Berlin Sans FB" pitchFamily="34" charset="0"/>
              </a:rPr>
            </a:br>
            <a:r>
              <a:rPr lang="es-CO" sz="3600" dirty="0" smtClean="0">
                <a:solidFill>
                  <a:srgbClr val="FF9900"/>
                </a:solidFill>
                <a:latin typeface="Berlin Sans FB" pitchFamily="34" charset="0"/>
              </a:rPr>
              <a:t>1991 - 2007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1472" y="1785926"/>
            <a:ext cx="8215370" cy="4643470"/>
          </a:xfrm>
          <a:ln w="28575">
            <a:noFill/>
          </a:ln>
        </p:spPr>
        <p:txBody>
          <a:bodyPr>
            <a:normAutofit fontScale="92500"/>
          </a:bodyPr>
          <a:lstStyle/>
          <a:p>
            <a:pPr algn="l"/>
            <a:r>
              <a:rPr lang="es-CO" sz="2600" dirty="0" smtClean="0">
                <a:solidFill>
                  <a:srgbClr val="FF9900"/>
                </a:solidFill>
                <a:latin typeface="Berlin Sans FB" pitchFamily="34" charset="0"/>
              </a:rPr>
              <a:t>1991. </a:t>
            </a:r>
            <a:r>
              <a:rPr lang="es-CO" sz="2600" dirty="0" smtClean="0">
                <a:solidFill>
                  <a:schemeClr val="tx1"/>
                </a:solidFill>
                <a:latin typeface="Berlin Sans FB" pitchFamily="34" charset="0"/>
              </a:rPr>
              <a:t>Constitución Política de Colombia: Distrito Capital.</a:t>
            </a:r>
          </a:p>
          <a:p>
            <a:pPr algn="l"/>
            <a:r>
              <a:rPr lang="es-CO" sz="2600" dirty="0" smtClean="0">
                <a:solidFill>
                  <a:srgbClr val="FF9900"/>
                </a:solidFill>
                <a:latin typeface="Berlin Sans FB" pitchFamily="34" charset="0"/>
              </a:rPr>
              <a:t>1993. </a:t>
            </a:r>
            <a:r>
              <a:rPr lang="es-CO" sz="2600" dirty="0" smtClean="0">
                <a:solidFill>
                  <a:schemeClr val="tx1"/>
                </a:solidFill>
                <a:latin typeface="Berlin Sans FB" pitchFamily="34" charset="0"/>
              </a:rPr>
              <a:t>Estatuto Orgánico: mayoría de edad.</a:t>
            </a:r>
          </a:p>
          <a:p>
            <a:pPr algn="l"/>
            <a:r>
              <a:rPr lang="es-CO" sz="2600" dirty="0" smtClean="0">
                <a:solidFill>
                  <a:srgbClr val="FF9900"/>
                </a:solidFill>
                <a:latin typeface="Berlin Sans FB" pitchFamily="34" charset="0"/>
              </a:rPr>
              <a:t>1994-1997. </a:t>
            </a:r>
            <a:r>
              <a:rPr lang="es-CO" sz="2600" dirty="0" smtClean="0">
                <a:solidFill>
                  <a:schemeClr val="tx1"/>
                </a:solidFill>
                <a:latin typeface="Berlin Sans FB" pitchFamily="34" charset="0"/>
              </a:rPr>
              <a:t>Fortalecimiento institucional: cultura ciudadana y mejor gobierno – Autonomía territorial. Confianza.</a:t>
            </a:r>
            <a:r>
              <a:rPr lang="es-CO" sz="2600" dirty="0" smtClean="0">
                <a:solidFill>
                  <a:schemeClr val="bg1"/>
                </a:solidFill>
                <a:latin typeface="Berlin Sans FB" pitchFamily="34" charset="0"/>
              </a:rPr>
              <a:t> </a:t>
            </a:r>
            <a:r>
              <a:rPr lang="es-CO" sz="2600" dirty="0" smtClean="0">
                <a:solidFill>
                  <a:srgbClr val="FF9900"/>
                </a:solidFill>
                <a:latin typeface="Berlin Sans FB" pitchFamily="34" charset="0"/>
              </a:rPr>
              <a:t>Deber tributario. </a:t>
            </a:r>
            <a:r>
              <a:rPr lang="es-CO" sz="2600" dirty="0" smtClean="0">
                <a:solidFill>
                  <a:schemeClr val="tx1"/>
                </a:solidFill>
                <a:latin typeface="Berlin Sans FB" pitchFamily="34" charset="0"/>
              </a:rPr>
              <a:t>Planeación y Fiscalidad.</a:t>
            </a:r>
          </a:p>
          <a:p>
            <a:pPr algn="l"/>
            <a:r>
              <a:rPr lang="es-CO" sz="2600" dirty="0" smtClean="0">
                <a:solidFill>
                  <a:srgbClr val="FF9900"/>
                </a:solidFill>
                <a:latin typeface="Berlin Sans FB" pitchFamily="34" charset="0"/>
              </a:rPr>
              <a:t>1998-2000. </a:t>
            </a:r>
            <a:r>
              <a:rPr lang="es-CO" sz="2600" dirty="0" smtClean="0">
                <a:solidFill>
                  <a:schemeClr val="tx1"/>
                </a:solidFill>
                <a:latin typeface="Berlin Sans FB" pitchFamily="34" charset="0"/>
              </a:rPr>
              <a:t>Mejoras en infraestructura, equipamientos, movilidad. Ley de ordenamiento territorial.</a:t>
            </a:r>
          </a:p>
          <a:p>
            <a:pPr algn="l"/>
            <a:r>
              <a:rPr lang="es-CO" sz="2600" dirty="0" smtClean="0">
                <a:solidFill>
                  <a:srgbClr val="FF9900"/>
                </a:solidFill>
                <a:latin typeface="Berlin Sans FB" pitchFamily="34" charset="0"/>
              </a:rPr>
              <a:t>2001-2003. </a:t>
            </a:r>
            <a:r>
              <a:rPr lang="es-CO" sz="2600" dirty="0" smtClean="0">
                <a:solidFill>
                  <a:schemeClr val="tx1"/>
                </a:solidFill>
                <a:latin typeface="Berlin Sans FB" pitchFamily="34" charset="0"/>
              </a:rPr>
              <a:t>Productividad y competitividad. Ordenamiento territorial, integración regional e internacional.</a:t>
            </a:r>
          </a:p>
          <a:p>
            <a:pPr algn="l"/>
            <a:r>
              <a:rPr lang="es-CO" sz="2600" dirty="0" smtClean="0">
                <a:solidFill>
                  <a:srgbClr val="FF9900"/>
                </a:solidFill>
                <a:latin typeface="Berlin Sans FB" pitchFamily="34" charset="0"/>
              </a:rPr>
              <a:t>2004-2007. </a:t>
            </a:r>
            <a:r>
              <a:rPr lang="es-CO" sz="2600" dirty="0" smtClean="0">
                <a:solidFill>
                  <a:schemeClr val="tx1"/>
                </a:solidFill>
                <a:latin typeface="Berlin Sans FB" pitchFamily="34" charset="0"/>
              </a:rPr>
              <a:t>Equidad social, ordenamiento territorial e integración regional.</a:t>
            </a:r>
          </a:p>
          <a:p>
            <a:pPr algn="l"/>
            <a:endParaRPr lang="es-CO" sz="2800" dirty="0" smtClean="0">
              <a:solidFill>
                <a:schemeClr val="bg1"/>
              </a:solidFill>
              <a:latin typeface="Berlin Sans FB" pitchFamily="34" charset="0"/>
            </a:endParaRPr>
          </a:p>
          <a:p>
            <a:pPr algn="l"/>
            <a:endParaRPr lang="es-CO" sz="2800" dirty="0" smtClean="0">
              <a:solidFill>
                <a:schemeClr val="bg1"/>
              </a:solidFill>
              <a:latin typeface="Berlin Sans FB" pitchFamily="34" charset="0"/>
            </a:endParaRPr>
          </a:p>
          <a:p>
            <a:pPr algn="l"/>
            <a:endParaRPr lang="es-CO" dirty="0" smtClean="0">
              <a:solidFill>
                <a:schemeClr val="bg1"/>
              </a:solidFill>
              <a:latin typeface="Berlin Sans FB" pitchFamily="34" charset="0"/>
            </a:endParaRPr>
          </a:p>
          <a:p>
            <a:pPr algn="l"/>
            <a:endParaRPr lang="es-CO" dirty="0" smtClean="0">
              <a:solidFill>
                <a:schemeClr val="bg1"/>
              </a:solidFill>
              <a:latin typeface="Berlin Sans FB" pitchFamily="34" charset="0"/>
            </a:endParaRPr>
          </a:p>
          <a:p>
            <a:pPr algn="l"/>
            <a:endParaRPr lang="es-CO" dirty="0" smtClean="0">
              <a:solidFill>
                <a:schemeClr val="bg1"/>
              </a:solidFill>
              <a:latin typeface="Berlin Sans FB" pitchFamily="34" charset="0"/>
            </a:endParaRPr>
          </a:p>
          <a:p>
            <a:pPr algn="l"/>
            <a:endParaRPr lang="es-CO" dirty="0" smtClean="0">
              <a:solidFill>
                <a:schemeClr val="bg1"/>
              </a:solidFill>
              <a:latin typeface="Berlin Sans FB" pitchFamily="34" charset="0"/>
            </a:endParaRPr>
          </a:p>
          <a:p>
            <a:pPr algn="l"/>
            <a:endParaRPr lang="es-ES" dirty="0">
              <a:solidFill>
                <a:schemeClr val="bg1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8215370" cy="1728192"/>
          </a:xfrm>
        </p:spPr>
        <p:txBody>
          <a:bodyPr>
            <a:noAutofit/>
          </a:bodyPr>
          <a:lstStyle/>
          <a:p>
            <a:r>
              <a:rPr lang="es-CO" sz="3600" dirty="0" smtClean="0">
                <a:solidFill>
                  <a:srgbClr val="FF9900"/>
                </a:solidFill>
                <a:latin typeface="Berlin Sans FB" pitchFamily="34" charset="0"/>
              </a:rPr>
              <a:t/>
            </a:r>
            <a:br>
              <a:rPr lang="es-CO" sz="3600" dirty="0" smtClean="0">
                <a:solidFill>
                  <a:srgbClr val="FF9900"/>
                </a:solidFill>
                <a:latin typeface="Berlin Sans FB" pitchFamily="34" charset="0"/>
              </a:rPr>
            </a:br>
            <a:r>
              <a:rPr lang="es-CO" sz="3600" dirty="0" smtClean="0">
                <a:solidFill>
                  <a:srgbClr val="FF9900"/>
                </a:solidFill>
                <a:latin typeface="Berlin Sans FB" pitchFamily="34" charset="0"/>
              </a:rPr>
              <a:t>Todo lo que va bien… se puede dañar</a:t>
            </a:r>
            <a:r>
              <a:rPr lang="es-CO" sz="3600" dirty="0">
                <a:solidFill>
                  <a:srgbClr val="FF9900"/>
                </a:solidFill>
                <a:latin typeface="Berlin Sans FB" pitchFamily="34" charset="0"/>
              </a:rPr>
              <a:t/>
            </a:r>
            <a:br>
              <a:rPr lang="es-CO" sz="3600" dirty="0">
                <a:solidFill>
                  <a:srgbClr val="FF9900"/>
                </a:solidFill>
                <a:latin typeface="Berlin Sans FB" pitchFamily="34" charset="0"/>
              </a:rPr>
            </a:br>
            <a:r>
              <a:rPr lang="es-CO" sz="3600" dirty="0" smtClean="0">
                <a:solidFill>
                  <a:srgbClr val="FF9900"/>
                </a:solidFill>
                <a:latin typeface="Berlin Sans FB" pitchFamily="34" charset="0"/>
              </a:rPr>
              <a:t>2008-2014</a:t>
            </a:r>
            <a:br>
              <a:rPr lang="es-CO" sz="3600" dirty="0" smtClean="0">
                <a:solidFill>
                  <a:srgbClr val="FF9900"/>
                </a:solidFill>
                <a:latin typeface="Berlin Sans FB" pitchFamily="34" charset="0"/>
              </a:rPr>
            </a:b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3501008"/>
            <a:ext cx="7992888" cy="2160240"/>
          </a:xfrm>
          <a:ln w="28575">
            <a:noFill/>
          </a:ln>
        </p:spPr>
        <p:txBody>
          <a:bodyPr>
            <a:normAutofit/>
          </a:bodyPr>
          <a:lstStyle/>
          <a:p>
            <a:pPr algn="l"/>
            <a:r>
              <a:rPr lang="es-CO" sz="2600" dirty="0" smtClean="0">
                <a:solidFill>
                  <a:srgbClr val="FF9900"/>
                </a:solidFill>
                <a:latin typeface="Berlin Sans FB" pitchFamily="34" charset="0"/>
              </a:rPr>
              <a:t>2008-2011. </a:t>
            </a:r>
            <a:r>
              <a:rPr lang="es-CO" sz="2600" dirty="0" smtClean="0">
                <a:solidFill>
                  <a:schemeClr val="tx1"/>
                </a:solidFill>
                <a:latin typeface="Berlin Sans FB" pitchFamily="34" charset="0"/>
              </a:rPr>
              <a:t>El carrusel de la contratación. </a:t>
            </a:r>
          </a:p>
          <a:p>
            <a:pPr algn="l"/>
            <a:endParaRPr lang="es-CO" sz="2600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algn="l"/>
            <a:r>
              <a:rPr lang="es-CO" sz="2600" dirty="0" smtClean="0">
                <a:solidFill>
                  <a:srgbClr val="FF9900"/>
                </a:solidFill>
                <a:latin typeface="Berlin Sans FB" pitchFamily="34" charset="0"/>
              </a:rPr>
              <a:t>2012 - 2014. </a:t>
            </a:r>
            <a:r>
              <a:rPr lang="es-CO" sz="2600" dirty="0" smtClean="0">
                <a:solidFill>
                  <a:schemeClr val="tx1"/>
                </a:solidFill>
                <a:latin typeface="Berlin Sans FB" pitchFamily="34" charset="0"/>
              </a:rPr>
              <a:t>¿Un gobierno populista?</a:t>
            </a:r>
            <a:endParaRPr lang="es-CO" sz="2800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algn="l"/>
            <a:endParaRPr lang="es-CO" sz="2800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algn="l"/>
            <a:endParaRPr lang="es-CO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algn="l"/>
            <a:endParaRPr lang="es-CO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algn="l"/>
            <a:endParaRPr lang="es-CO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algn="l"/>
            <a:endParaRPr lang="es-CO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algn="l"/>
            <a:endParaRPr lang="es-ES" dirty="0">
              <a:solidFill>
                <a:schemeClr val="tx1"/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7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2214554"/>
            <a:ext cx="8229600" cy="1143000"/>
          </a:xfrm>
        </p:spPr>
        <p:txBody>
          <a:bodyPr>
            <a:normAutofit/>
          </a:bodyPr>
          <a:lstStyle/>
          <a:p>
            <a:r>
              <a:rPr lang="es-CO" sz="3600" dirty="0" smtClean="0">
                <a:solidFill>
                  <a:srgbClr val="FF9900"/>
                </a:solidFill>
                <a:latin typeface="Berlin Sans FB" pitchFamily="34" charset="0"/>
              </a:rPr>
              <a:t>3. Cultura tributaria y estrategia fiscal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[perinola.jpg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071678"/>
            <a:ext cx="3357586" cy="3929090"/>
          </a:xfrm>
          <a:prstGeom prst="rect">
            <a:avLst/>
          </a:prstGeom>
          <a:noFill/>
        </p:spPr>
      </p:pic>
      <p:cxnSp>
        <p:nvCxnSpPr>
          <p:cNvPr id="6" name="5 Conector recto"/>
          <p:cNvCxnSpPr/>
          <p:nvPr/>
        </p:nvCxnSpPr>
        <p:spPr>
          <a:xfrm rot="5400000">
            <a:off x="4964909" y="3964785"/>
            <a:ext cx="1643074" cy="142876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V="1">
            <a:off x="5000628" y="3643314"/>
            <a:ext cx="1643074" cy="78581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785786" y="857232"/>
            <a:ext cx="47452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600" dirty="0" smtClean="0">
                <a:solidFill>
                  <a:srgbClr val="FF9900"/>
                </a:solidFill>
                <a:latin typeface="Berlin Sans FB" pitchFamily="34" charset="0"/>
              </a:rPr>
              <a:t>Todos ponen, 1995- 1997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iit.edu/~smart/smitcha1/coins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2428868"/>
            <a:ext cx="3619500" cy="34671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577064" y="548680"/>
            <a:ext cx="7772400" cy="12961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Recurso público, recurso sagrado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1995-1997</a:t>
            </a:r>
            <a:endParaRPr kumimoji="0" lang="es-ES" sz="3600" b="0" i="0" u="none" strike="noStrike" kern="1200" cap="none" spc="0" normalizeH="0" baseline="0" noProof="0" dirty="0" smtClean="0">
              <a:ln>
                <a:noFill/>
              </a:ln>
              <a:solidFill>
                <a:srgbClr val="FF9900"/>
              </a:solidFill>
              <a:effectLst/>
              <a:uLnTx/>
              <a:uFillTx/>
              <a:latin typeface="Berlin Sans FB" pitchFamily="34" charset="0"/>
              <a:ea typeface="+mj-ea"/>
              <a:cs typeface="+mj-cs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143240" y="2857496"/>
            <a:ext cx="625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00" dirty="0" smtClean="0">
                <a:solidFill>
                  <a:srgbClr val="FF9900"/>
                </a:solidFill>
                <a:latin typeface="Berlin Sans FB" pitchFamily="34" charset="0"/>
              </a:rPr>
              <a:t>Recurso </a:t>
            </a:r>
          </a:p>
          <a:p>
            <a:r>
              <a:rPr lang="es-CO" sz="1000" dirty="0" smtClean="0">
                <a:solidFill>
                  <a:srgbClr val="FF9900"/>
                </a:solidFill>
                <a:latin typeface="Berlin Sans FB" pitchFamily="34" charset="0"/>
              </a:rPr>
              <a:t>público</a:t>
            </a:r>
            <a:endParaRPr lang="es-ES" sz="10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857620" y="3857628"/>
            <a:ext cx="6319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00" dirty="0" smtClean="0">
                <a:solidFill>
                  <a:schemeClr val="bg1"/>
                </a:solidFill>
                <a:latin typeface="Berlin Sans FB" pitchFamily="34" charset="0"/>
              </a:rPr>
              <a:t>Recurso </a:t>
            </a:r>
          </a:p>
          <a:p>
            <a:r>
              <a:rPr lang="es-CO" sz="1000" dirty="0">
                <a:solidFill>
                  <a:schemeClr val="bg1"/>
                </a:solidFill>
                <a:latin typeface="Berlin Sans FB" pitchFamily="34" charset="0"/>
              </a:rPr>
              <a:t>s</a:t>
            </a:r>
            <a:r>
              <a:rPr lang="es-CO" sz="1000" dirty="0" smtClean="0">
                <a:solidFill>
                  <a:schemeClr val="bg1"/>
                </a:solidFill>
                <a:latin typeface="Berlin Sans FB" pitchFamily="34" charset="0"/>
              </a:rPr>
              <a:t>agrado</a:t>
            </a:r>
            <a:endParaRPr lang="es-ES" sz="1000" dirty="0">
              <a:solidFill>
                <a:schemeClr val="bg1"/>
              </a:solidFill>
              <a:latin typeface="Berlin Sans FB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14942" y="2428868"/>
            <a:ext cx="62549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00" dirty="0" smtClean="0">
                <a:solidFill>
                  <a:schemeClr val="bg1"/>
                </a:solidFill>
                <a:latin typeface="Berlin Sans FB" pitchFamily="34" charset="0"/>
              </a:rPr>
              <a:t>Recurso </a:t>
            </a:r>
          </a:p>
          <a:p>
            <a:r>
              <a:rPr lang="es-CO" sz="1000" dirty="0" smtClean="0">
                <a:solidFill>
                  <a:schemeClr val="bg1"/>
                </a:solidFill>
                <a:latin typeface="Berlin Sans FB" pitchFamily="34" charset="0"/>
              </a:rPr>
              <a:t>Público</a:t>
            </a:r>
          </a:p>
          <a:p>
            <a:r>
              <a:rPr lang="es-CO" sz="1000" dirty="0" smtClean="0">
                <a:solidFill>
                  <a:schemeClr val="bg1"/>
                </a:solidFill>
                <a:latin typeface="Berlin Sans FB" pitchFamily="34" charset="0"/>
              </a:rPr>
              <a:t>sagrado</a:t>
            </a:r>
            <a:endParaRPr lang="es-ES" sz="1000" dirty="0">
              <a:solidFill>
                <a:schemeClr val="bg1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1" name="Rectangle 3"/>
          <p:cNvSpPr>
            <a:spLocks noChangeArrowheads="1"/>
          </p:cNvSpPr>
          <p:nvPr/>
        </p:nvSpPr>
        <p:spPr bwMode="auto">
          <a:xfrm>
            <a:off x="395288" y="404813"/>
            <a:ext cx="8353425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CO" sz="3600" dirty="0">
                <a:solidFill>
                  <a:srgbClr val="FF9900"/>
                </a:solidFill>
                <a:latin typeface="Berlin Sans FB" pitchFamily="34" charset="0"/>
              </a:rPr>
              <a:t>Todos ponen</a:t>
            </a:r>
          </a:p>
        </p:txBody>
      </p:sp>
      <p:sp>
        <p:nvSpPr>
          <p:cNvPr id="273412" name="Text Box 4"/>
          <p:cNvSpPr txBox="1">
            <a:spLocks noChangeArrowheads="1"/>
          </p:cNvSpPr>
          <p:nvPr/>
        </p:nvSpPr>
        <p:spPr bwMode="auto">
          <a:xfrm>
            <a:off x="642910" y="1643050"/>
            <a:ext cx="771530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50000"/>
              </a:spcBef>
              <a:buClr>
                <a:srgbClr val="FF3300"/>
              </a:buClr>
            </a:pPr>
            <a:r>
              <a:rPr lang="es-ES" sz="2400" dirty="0" smtClean="0">
                <a:latin typeface="Berlin Sans FB" pitchFamily="34" charset="0"/>
              </a:rPr>
              <a:t>El </a:t>
            </a:r>
            <a:r>
              <a:rPr lang="es-ES" sz="2400" dirty="0">
                <a:latin typeface="Berlin Sans FB" pitchFamily="34" charset="0"/>
              </a:rPr>
              <a:t>principio “todos ponen”, que hace posible el “todos toman”, determina </a:t>
            </a:r>
            <a:r>
              <a:rPr lang="es-ES" sz="2400" dirty="0" smtClean="0">
                <a:latin typeface="Berlin Sans FB" pitchFamily="34" charset="0"/>
              </a:rPr>
              <a:t>opciones entre: </a:t>
            </a:r>
            <a:endParaRPr lang="es-ES" sz="2400" dirty="0">
              <a:latin typeface="Berlin Sans FB" pitchFamily="34" charset="0"/>
            </a:endParaRPr>
          </a:p>
          <a:p>
            <a:pPr marL="342900" indent="-342900" algn="just">
              <a:spcBef>
                <a:spcPct val="50000"/>
              </a:spcBef>
              <a:buClr>
                <a:srgbClr val="FF3300"/>
              </a:buClr>
            </a:pPr>
            <a:endParaRPr lang="es-ES" sz="2400" dirty="0">
              <a:latin typeface="Berlin Sans FB" pitchFamily="34" charset="0"/>
            </a:endParaRPr>
          </a:p>
          <a:p>
            <a:pPr marL="800100" lvl="1" indent="-342900" algn="just">
              <a:spcBef>
                <a:spcPct val="50000"/>
              </a:spcBef>
              <a:buClr>
                <a:srgbClr val="FF9900"/>
              </a:buClr>
              <a:buFont typeface="Arial" pitchFamily="34" charset="0"/>
              <a:buChar char="•"/>
            </a:pPr>
            <a:r>
              <a:rPr lang="es-ES" sz="2400" dirty="0" smtClean="0">
                <a:latin typeface="Berlin Sans FB" pitchFamily="34" charset="0"/>
              </a:rPr>
              <a:t>Fines: el </a:t>
            </a:r>
            <a:r>
              <a:rPr lang="es-ES" sz="2400" dirty="0">
                <a:latin typeface="Berlin Sans FB" pitchFamily="34" charset="0"/>
              </a:rPr>
              <a:t>patrimonio común y la distribución social de los beneficios logrados. </a:t>
            </a:r>
          </a:p>
          <a:p>
            <a:pPr marL="800100" lvl="1" indent="-342900" algn="just">
              <a:spcBef>
                <a:spcPct val="50000"/>
              </a:spcBef>
              <a:buClr>
                <a:srgbClr val="FF9900"/>
              </a:buClr>
              <a:buFont typeface="Arial" pitchFamily="34" charset="0"/>
              <a:buChar char="•"/>
            </a:pPr>
            <a:endParaRPr lang="es-ES" sz="2400" dirty="0">
              <a:latin typeface="Berlin Sans FB" pitchFamily="34" charset="0"/>
            </a:endParaRPr>
          </a:p>
          <a:p>
            <a:pPr marL="800100" lvl="1" indent="-342900" algn="just">
              <a:spcBef>
                <a:spcPct val="50000"/>
              </a:spcBef>
              <a:buClr>
                <a:srgbClr val="FF9900"/>
              </a:buClr>
              <a:buFont typeface="Arial" pitchFamily="34" charset="0"/>
              <a:buChar char="•"/>
            </a:pPr>
            <a:r>
              <a:rPr lang="es-ES" sz="2400" dirty="0" smtClean="0">
                <a:latin typeface="Berlin Sans FB" pitchFamily="34" charset="0"/>
              </a:rPr>
              <a:t>Medios: los </a:t>
            </a:r>
            <a:r>
              <a:rPr lang="es-ES" sz="2400" dirty="0">
                <a:latin typeface="Berlin Sans FB" pitchFamily="34" charset="0"/>
              </a:rPr>
              <a:t>que estimulan la participación, la responsabilidad compartida, la opción por la cooperación y la exigencia de que se aporte según la especialidad y la capacidad.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3" name="Rectangle 3"/>
          <p:cNvSpPr>
            <a:spLocks noChangeArrowheads="1"/>
          </p:cNvSpPr>
          <p:nvPr/>
        </p:nvSpPr>
        <p:spPr bwMode="auto">
          <a:xfrm>
            <a:off x="287338" y="333375"/>
            <a:ext cx="8569325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" sz="3600" dirty="0">
                <a:solidFill>
                  <a:srgbClr val="FF9900"/>
                </a:solidFill>
                <a:latin typeface="Berlin Sans FB" pitchFamily="34" charset="0"/>
              </a:rPr>
              <a:t>Para </a:t>
            </a:r>
            <a:r>
              <a:rPr lang="es-ES" sz="3600" dirty="0" smtClean="0">
                <a:solidFill>
                  <a:srgbClr val="FF9900"/>
                </a:solidFill>
                <a:latin typeface="Berlin Sans FB" pitchFamily="34" charset="0"/>
              </a:rPr>
              <a:t>lograr equidad</a:t>
            </a:r>
            <a:endParaRPr lang="es-CO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276484" name="Text Box 4"/>
          <p:cNvSpPr txBox="1">
            <a:spLocks noChangeArrowheads="1"/>
          </p:cNvSpPr>
          <p:nvPr/>
        </p:nvSpPr>
        <p:spPr bwMode="auto">
          <a:xfrm>
            <a:off x="428596" y="2571744"/>
            <a:ext cx="8286808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50000"/>
              </a:spcBef>
              <a:buClr>
                <a:srgbClr val="FF3300"/>
              </a:buClr>
            </a:pPr>
            <a:endParaRPr lang="es-MX" sz="2000" b="1" dirty="0">
              <a:latin typeface="Berlin Sans FB" pitchFamily="34" charset="0"/>
            </a:endParaRPr>
          </a:p>
          <a:p>
            <a:pPr marL="342900" indent="-342900" algn="just">
              <a:spcBef>
                <a:spcPct val="50000"/>
              </a:spcBef>
              <a:buClr>
                <a:srgbClr val="FF3300"/>
              </a:buClr>
            </a:pPr>
            <a:r>
              <a:rPr lang="es-MX" sz="2400" dirty="0">
                <a:latin typeface="Berlin Sans FB" pitchFamily="34" charset="0"/>
              </a:rPr>
              <a:t>Una estructura tributaria que capta adecuadamente los ingresos provenientes de las dinámicas social y económica, en particular a través de la política de suelo en un entorno regional, contribuye a acortar la brecha fiscal: entre el tamaño de las demandas y los recursos disponibles para atenderlas, en un tiempo dado.</a:t>
            </a:r>
            <a:endParaRPr lang="es-ES" sz="2400" dirty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5" name="Rectangle 3"/>
          <p:cNvSpPr>
            <a:spLocks noChangeArrowheads="1"/>
          </p:cNvSpPr>
          <p:nvPr/>
        </p:nvSpPr>
        <p:spPr bwMode="auto">
          <a:xfrm>
            <a:off x="287338" y="333375"/>
            <a:ext cx="8569325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" sz="3600" dirty="0">
                <a:solidFill>
                  <a:srgbClr val="FF9900"/>
                </a:solidFill>
                <a:latin typeface="Berlin Sans FB" pitchFamily="34" charset="0"/>
              </a:rPr>
              <a:t>Tributar para redistribuir</a:t>
            </a:r>
            <a:endParaRPr lang="es-CO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274436" name="Text Box 4"/>
          <p:cNvSpPr txBox="1">
            <a:spLocks noChangeArrowheads="1"/>
          </p:cNvSpPr>
          <p:nvPr/>
        </p:nvSpPr>
        <p:spPr bwMode="auto">
          <a:xfrm>
            <a:off x="642910" y="1785926"/>
            <a:ext cx="7715305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50000"/>
              </a:spcBef>
              <a:buClr>
                <a:srgbClr val="FF3300"/>
              </a:buClr>
            </a:pPr>
            <a:r>
              <a:rPr lang="es-ES" sz="2400" dirty="0" smtClean="0">
                <a:latin typeface="Berlin Sans FB" pitchFamily="34" charset="0"/>
              </a:rPr>
              <a:t>Principales </a:t>
            </a:r>
            <a:r>
              <a:rPr lang="es-ES" sz="2400" dirty="0">
                <a:latin typeface="Berlin Sans FB" pitchFamily="34" charset="0"/>
              </a:rPr>
              <a:t>propósitos de la tributación: </a:t>
            </a:r>
          </a:p>
          <a:p>
            <a:pPr marL="906463" lvl="1" indent="-342900" algn="just">
              <a:spcBef>
                <a:spcPct val="50000"/>
              </a:spcBef>
              <a:buClr>
                <a:srgbClr val="FF3300"/>
              </a:buClr>
            </a:pPr>
            <a:r>
              <a:rPr lang="es-ES" sz="2000" dirty="0">
                <a:latin typeface="Berlin Sans FB" pitchFamily="34" charset="0"/>
              </a:rPr>
              <a:t>	  Gastos de funcionamiento de la administración</a:t>
            </a:r>
          </a:p>
          <a:p>
            <a:pPr marL="1382713" lvl="2" indent="-342900" algn="just">
              <a:spcBef>
                <a:spcPct val="50000"/>
              </a:spcBef>
              <a:buClr>
                <a:srgbClr val="FF3300"/>
              </a:buClr>
            </a:pPr>
            <a:r>
              <a:rPr lang="es-ES" sz="2000" dirty="0">
                <a:latin typeface="Berlin Sans FB" pitchFamily="34" charset="0"/>
              </a:rPr>
              <a:t>Gastos de mantenimiento y operación de la ciudad </a:t>
            </a:r>
          </a:p>
          <a:p>
            <a:pPr marL="1382713" lvl="2" indent="-342900" algn="just">
              <a:spcBef>
                <a:spcPct val="50000"/>
              </a:spcBef>
              <a:buClr>
                <a:srgbClr val="FF3300"/>
              </a:buClr>
            </a:pPr>
            <a:r>
              <a:rPr lang="es-ES" sz="2000" dirty="0">
                <a:latin typeface="Berlin Sans FB" pitchFamily="34" charset="0"/>
              </a:rPr>
              <a:t>Hacer nuevas inversiones y generar bienes que </a:t>
            </a:r>
            <a:r>
              <a:rPr lang="es-ES" sz="2000" dirty="0" err="1">
                <a:latin typeface="Berlin Sans FB" pitchFamily="34" charset="0"/>
              </a:rPr>
              <a:t>tod@s</a:t>
            </a:r>
            <a:r>
              <a:rPr lang="es-ES" sz="2000" dirty="0">
                <a:latin typeface="Berlin Sans FB" pitchFamily="34" charset="0"/>
              </a:rPr>
              <a:t> pueden disfrutar y solo el Estado puede ofrecer</a:t>
            </a:r>
          </a:p>
          <a:p>
            <a:pPr marL="1382713" lvl="2" indent="-342900" algn="just">
              <a:spcBef>
                <a:spcPct val="50000"/>
              </a:spcBef>
              <a:buClr>
                <a:srgbClr val="FF3300"/>
              </a:buClr>
            </a:pPr>
            <a:r>
              <a:rPr lang="es-ES" sz="2000" dirty="0">
                <a:latin typeface="Berlin Sans FB" pitchFamily="34" charset="0"/>
              </a:rPr>
              <a:t>Proveer </a:t>
            </a:r>
            <a:r>
              <a:rPr lang="es-ES" sz="2000" dirty="0" smtClean="0">
                <a:latin typeface="Berlin Sans FB" pitchFamily="34" charset="0"/>
              </a:rPr>
              <a:t>un </a:t>
            </a:r>
            <a:r>
              <a:rPr lang="es-ES" sz="2000" dirty="0">
                <a:latin typeface="Berlin Sans FB" pitchFamily="34" charset="0"/>
              </a:rPr>
              <a:t>colchón para asegurar que quienes estén o lleguen a estar en situación de vulnerabilidad no queden por debajo de un nivel de vida aceptable</a:t>
            </a:r>
          </a:p>
          <a:p>
            <a:pPr marL="342900" indent="-342900"/>
            <a:endParaRPr lang="es-MX" sz="2000" dirty="0">
              <a:latin typeface="Berlin Sans FB" pitchFamily="34" charset="0"/>
            </a:endParaRPr>
          </a:p>
          <a:p>
            <a:pPr marL="342900" indent="-342900"/>
            <a:endParaRPr lang="es-ES" sz="2000" dirty="0">
              <a:latin typeface="Berlin Sans FB" pitchFamily="34" charset="0"/>
            </a:endParaRPr>
          </a:p>
          <a:p>
            <a:pPr marL="342900" indent="-342900"/>
            <a:r>
              <a:rPr lang="es-ES" sz="2000" dirty="0">
                <a:latin typeface="Berlin Sans FB" pitchFamily="34" charset="0"/>
              </a:rPr>
              <a:t>Al garantizar unos mínimos para </a:t>
            </a:r>
            <a:r>
              <a:rPr lang="es-ES" sz="2000" dirty="0" err="1">
                <a:latin typeface="Berlin Sans FB" pitchFamily="34" charset="0"/>
              </a:rPr>
              <a:t>tod@s</a:t>
            </a:r>
            <a:r>
              <a:rPr lang="es-ES" sz="2000" dirty="0">
                <a:latin typeface="Berlin Sans FB" pitchFamily="34" charset="0"/>
              </a:rPr>
              <a:t>, la tributación se convierte en el mecanismo fundamental para la redistribución de la </a:t>
            </a:r>
            <a:r>
              <a:rPr lang="es-ES" sz="2000" dirty="0" smtClean="0">
                <a:latin typeface="Berlin Sans FB" pitchFamily="34" charset="0"/>
              </a:rPr>
              <a:t>riqueza</a:t>
            </a:r>
            <a:endParaRPr lang="es-ES" sz="2000" dirty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3600" dirty="0" smtClean="0">
                <a:solidFill>
                  <a:srgbClr val="FF9900"/>
                </a:solidFill>
                <a:latin typeface="Berlin Sans FB" pitchFamily="34" charset="0"/>
              </a:rPr>
              <a:t>Cultura tributaria 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s-CO" sz="2600" dirty="0" smtClean="0">
                <a:latin typeface="Berlin Sans FB" pitchFamily="34" charset="0"/>
              </a:rPr>
              <a:t>Conjunto de acciones con pretensión de sistematicidad que se financian mediante presupuesto de inversión y se diseñan con objetivos directos e impactos indirectos con el fin de mejorar </a:t>
            </a:r>
            <a:r>
              <a:rPr lang="es-CO" sz="2600" dirty="0" smtClean="0">
                <a:solidFill>
                  <a:srgbClr val="FF9900"/>
                </a:solidFill>
                <a:latin typeface="Berlin Sans FB" pitchFamily="34" charset="0"/>
              </a:rPr>
              <a:t>la disposición de un sistema político a aceptar voluntariamente la carga y los procedimientos de tributos, tasas y contribuciones </a:t>
            </a:r>
            <a:r>
              <a:rPr lang="es-CO" sz="2600" dirty="0" smtClean="0">
                <a:latin typeface="Berlin Sans FB" pitchFamily="34" charset="0"/>
              </a:rPr>
              <a:t>que se destinan a la provisión de bienes y servicios comunes o de bienes y servicios meritorios para el mismo sistema político que decide imponérselas.</a:t>
            </a:r>
          </a:p>
          <a:p>
            <a:endParaRPr lang="es-CO" sz="2600" dirty="0" smtClean="0">
              <a:solidFill>
                <a:schemeClr val="bg1"/>
              </a:solidFill>
              <a:latin typeface="Berlin Sans FB" pitchFamily="34" charset="0"/>
            </a:endParaRPr>
          </a:p>
          <a:p>
            <a:pPr algn="r">
              <a:buNone/>
            </a:pPr>
            <a:r>
              <a:rPr lang="es-CO" sz="2000" dirty="0" smtClean="0">
                <a:latin typeface="Berlin Sans FB" pitchFamily="34" charset="0"/>
              </a:rPr>
              <a:t>Paul </a:t>
            </a:r>
            <a:r>
              <a:rPr lang="es-CO" sz="2000" dirty="0" err="1" smtClean="0">
                <a:latin typeface="Berlin Sans FB" pitchFamily="34" charset="0"/>
              </a:rPr>
              <a:t>Bromberg</a:t>
            </a:r>
            <a:r>
              <a:rPr lang="es-CO" sz="2000" dirty="0" smtClean="0">
                <a:latin typeface="Berlin Sans FB" pitchFamily="34" charset="0"/>
              </a:rPr>
              <a:t>, 2009</a:t>
            </a:r>
            <a:endParaRPr lang="es-ES" sz="2000" dirty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>
          <a:xfrm>
            <a:off x="428596" y="428604"/>
            <a:ext cx="8229600" cy="836612"/>
          </a:xfrm>
        </p:spPr>
        <p:txBody>
          <a:bodyPr>
            <a:normAutofit/>
          </a:bodyPr>
          <a:lstStyle/>
          <a:p>
            <a:r>
              <a:rPr lang="es-MX" sz="3600" dirty="0">
                <a:solidFill>
                  <a:srgbClr val="FF9900"/>
                </a:solidFill>
                <a:latin typeface="Berlin Sans FB" pitchFamily="34" charset="0"/>
              </a:rPr>
              <a:t>Contenido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8198" name="Rectangle 6"/>
          <p:cNvSpPr>
            <a:spLocks noGrp="1" noChangeArrowheads="1"/>
          </p:cNvSpPr>
          <p:nvPr>
            <p:ph idx="1"/>
          </p:nvPr>
        </p:nvSpPr>
        <p:spPr>
          <a:xfrm>
            <a:off x="971600" y="1412776"/>
            <a:ext cx="7272808" cy="5112568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buFontTx/>
              <a:buNone/>
            </a:pPr>
            <a:r>
              <a:rPr lang="es-MX" sz="2800" dirty="0" smtClean="0">
                <a:latin typeface="Berlin Sans FB" pitchFamily="34" charset="0"/>
              </a:rPr>
              <a:t>Así es Bogotá</a:t>
            </a:r>
          </a:p>
          <a:p>
            <a:pPr marL="609600" indent="-609600">
              <a:buNone/>
            </a:pPr>
            <a:endParaRPr lang="es-MX" sz="2800" dirty="0" smtClean="0">
              <a:latin typeface="Berlin Sans FB" pitchFamily="34" charset="0"/>
            </a:endParaRPr>
          </a:p>
          <a:p>
            <a:pPr marL="609600" indent="-609600">
              <a:buNone/>
            </a:pPr>
            <a:r>
              <a:rPr lang="es-MX" sz="2800" dirty="0" smtClean="0">
                <a:latin typeface="Berlin Sans FB" pitchFamily="34" charset="0"/>
              </a:rPr>
              <a:t>1. </a:t>
            </a:r>
            <a:r>
              <a:rPr lang="es-MX" sz="2800" dirty="0">
                <a:latin typeface="Berlin Sans FB" pitchFamily="34" charset="0"/>
              </a:rPr>
              <a:t>Fiscalidad y planeación, claves del gobierno territorial</a:t>
            </a:r>
          </a:p>
          <a:p>
            <a:pPr marL="609600" indent="-609600">
              <a:buFontTx/>
              <a:buNone/>
            </a:pPr>
            <a:endParaRPr lang="es-MX" sz="2800" dirty="0">
              <a:latin typeface="Berlin Sans FB" pitchFamily="34" charset="0"/>
            </a:endParaRPr>
          </a:p>
          <a:p>
            <a:pPr marL="609600" indent="-609600">
              <a:buFontTx/>
              <a:buNone/>
            </a:pPr>
            <a:r>
              <a:rPr lang="es-MX" sz="2800" dirty="0">
                <a:latin typeface="Berlin Sans FB" pitchFamily="34" charset="0"/>
              </a:rPr>
              <a:t>2</a:t>
            </a:r>
            <a:r>
              <a:rPr lang="es-MX" sz="2800" dirty="0" smtClean="0">
                <a:latin typeface="Berlin Sans FB" pitchFamily="34" charset="0"/>
              </a:rPr>
              <a:t>. El proceso: antes, durante y ahora</a:t>
            </a:r>
          </a:p>
          <a:p>
            <a:pPr marL="609600" indent="-609600">
              <a:buFontTx/>
              <a:buNone/>
            </a:pPr>
            <a:endParaRPr lang="es-MX" sz="2800" dirty="0" smtClean="0">
              <a:latin typeface="Berlin Sans FB" pitchFamily="34" charset="0"/>
            </a:endParaRPr>
          </a:p>
          <a:p>
            <a:pPr marL="609600" indent="-609600">
              <a:buFontTx/>
              <a:buNone/>
            </a:pPr>
            <a:r>
              <a:rPr lang="es-MX" sz="2800" dirty="0" smtClean="0">
                <a:latin typeface="Berlin Sans FB" pitchFamily="34" charset="0"/>
              </a:rPr>
              <a:t>3. El </a:t>
            </a:r>
            <a:r>
              <a:rPr lang="es-MX" sz="2800" dirty="0">
                <a:latin typeface="Berlin Sans FB" pitchFamily="34" charset="0"/>
              </a:rPr>
              <a:t>deber </a:t>
            </a:r>
            <a:r>
              <a:rPr lang="es-MX" sz="2800" dirty="0" smtClean="0">
                <a:latin typeface="Berlin Sans FB" pitchFamily="34" charset="0"/>
              </a:rPr>
              <a:t>tributario, ¿política de Estado?</a:t>
            </a:r>
          </a:p>
          <a:p>
            <a:pPr marL="1009650" lvl="1" indent="-609600">
              <a:buFontTx/>
              <a:buNone/>
            </a:pPr>
            <a:r>
              <a:rPr lang="es-MX" sz="2400" dirty="0" smtClean="0">
                <a:latin typeface="Berlin Sans FB" pitchFamily="34" charset="0"/>
              </a:rPr>
              <a:t>Cultura tributaria y estrategia fiscal</a:t>
            </a:r>
          </a:p>
          <a:p>
            <a:pPr marL="1009650" lvl="1" indent="-609600">
              <a:buFontTx/>
              <a:buNone/>
            </a:pPr>
            <a:r>
              <a:rPr lang="es-MX" sz="2400" dirty="0" smtClean="0">
                <a:latin typeface="Berlin Sans FB" pitchFamily="34" charset="0"/>
              </a:rPr>
              <a:t>Los resultados de la estrategia</a:t>
            </a:r>
            <a:endParaRPr lang="es-MX" sz="2400" dirty="0">
              <a:latin typeface="Berlin Sans FB" pitchFamily="34" charset="0"/>
            </a:endParaRPr>
          </a:p>
          <a:p>
            <a:pPr marL="609600" indent="-609600">
              <a:buFontTx/>
              <a:buNone/>
            </a:pPr>
            <a:endParaRPr lang="es-MX" sz="2800" dirty="0">
              <a:latin typeface="Berlin Sans FB" pitchFamily="34" charset="0"/>
            </a:endParaRPr>
          </a:p>
          <a:p>
            <a:pPr marL="609600" indent="-609600">
              <a:buFontTx/>
              <a:buNone/>
            </a:pPr>
            <a:r>
              <a:rPr lang="es-MX" sz="2800" dirty="0" smtClean="0">
                <a:latin typeface="Berlin Sans FB" pitchFamily="34" charset="0"/>
              </a:rPr>
              <a:t>4. Perspectivas</a:t>
            </a:r>
          </a:p>
          <a:p>
            <a:pPr marL="609600" indent="-609600">
              <a:buFontTx/>
              <a:buNone/>
            </a:pPr>
            <a:endParaRPr lang="es-MX" sz="2800" dirty="0" smtClean="0">
              <a:latin typeface="Berlin Sans FB" pitchFamily="34" charset="0"/>
            </a:endParaRPr>
          </a:p>
          <a:p>
            <a:pPr marL="609600" indent="-609600">
              <a:buFontTx/>
              <a:buNone/>
            </a:pPr>
            <a:endParaRPr lang="es-MX" sz="2800" dirty="0" smtClean="0">
              <a:latin typeface="Berlin Sans FB" pitchFamily="34" charset="0"/>
            </a:endParaRPr>
          </a:p>
          <a:p>
            <a:pPr marL="609600" indent="-609600">
              <a:buFontTx/>
              <a:buNone/>
            </a:pPr>
            <a:endParaRPr lang="es-MX" sz="2800" dirty="0" smtClean="0">
              <a:latin typeface="Berlin Sans FB" pitchFamily="34" charset="0"/>
            </a:endParaRPr>
          </a:p>
          <a:p>
            <a:pPr marL="609600" indent="-609600">
              <a:buFontTx/>
              <a:buNone/>
            </a:pPr>
            <a:endParaRPr lang="es-MX" sz="2800" dirty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274786"/>
          </a:xfrm>
        </p:spPr>
        <p:txBody>
          <a:bodyPr>
            <a:noAutofit/>
          </a:bodyPr>
          <a:lstStyle/>
          <a:p>
            <a: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  <a:t>Estrategia financiera </a:t>
            </a:r>
            <a:b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</a:br>
            <a: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  <a:t>Plan Formar Ciudad 1995-1997</a:t>
            </a:r>
            <a:endParaRPr lang="es-ES" sz="3600" dirty="0">
              <a:solidFill>
                <a:srgbClr val="FF9900"/>
              </a:solidFill>
            </a:endParaRPr>
          </a:p>
        </p:txBody>
      </p:sp>
      <p:sp>
        <p:nvSpPr>
          <p:cNvPr id="279555" name="Rectangle 3"/>
          <p:cNvSpPr>
            <a:spLocks noGrp="1" noChangeArrowheads="1"/>
          </p:cNvSpPr>
          <p:nvPr>
            <p:ph idx="1"/>
          </p:nvPr>
        </p:nvSpPr>
        <p:spPr>
          <a:xfrm>
            <a:off x="1500166" y="2285992"/>
            <a:ext cx="6215106" cy="3589347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s-MX" sz="2400" i="1" dirty="0" smtClean="0">
                <a:solidFill>
                  <a:srgbClr val="FF9900"/>
                </a:solidFill>
                <a:latin typeface="Berlin Sans FB" pitchFamily="34" charset="0"/>
              </a:rPr>
              <a:t>Crecimiento sostenido </a:t>
            </a:r>
            <a:r>
              <a:rPr lang="es-MX" sz="2400" i="1" dirty="0">
                <a:solidFill>
                  <a:srgbClr val="FF9900"/>
                </a:solidFill>
                <a:latin typeface="Berlin Sans FB" pitchFamily="34" charset="0"/>
              </a:rPr>
              <a:t>de los ingresos </a:t>
            </a:r>
            <a:r>
              <a:rPr lang="es-MX" sz="2400" dirty="0">
                <a:latin typeface="Berlin Sans FB" pitchFamily="34" charset="0"/>
              </a:rPr>
              <a:t>para la modernización y la inversión distrital </a:t>
            </a:r>
            <a:endParaRPr lang="es-MX" sz="2400" dirty="0" smtClean="0">
              <a:latin typeface="Berlin Sans FB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s-MX" sz="2400" dirty="0">
              <a:latin typeface="Berlin Sans FB" pitchFamily="34" charset="0"/>
            </a:endParaRPr>
          </a:p>
          <a:p>
            <a:pPr lvl="1">
              <a:lnSpc>
                <a:spcPct val="80000"/>
              </a:lnSpc>
            </a:pPr>
            <a:r>
              <a:rPr lang="es-MX" sz="2000" dirty="0" smtClean="0">
                <a:latin typeface="Berlin Sans FB" pitchFamily="34" charset="0"/>
              </a:rPr>
              <a:t>Acuerdos </a:t>
            </a:r>
            <a:r>
              <a:rPr lang="es-MX" sz="2000" dirty="0">
                <a:latin typeface="Berlin Sans FB" pitchFamily="34" charset="0"/>
              </a:rPr>
              <a:t>de racionalización </a:t>
            </a:r>
            <a:r>
              <a:rPr lang="es-MX" sz="2000" dirty="0" smtClean="0">
                <a:latin typeface="Berlin Sans FB" pitchFamily="34" charset="0"/>
              </a:rPr>
              <a:t>tributaria, sobretasa </a:t>
            </a:r>
            <a:r>
              <a:rPr lang="es-MX" sz="2000" dirty="0">
                <a:latin typeface="Berlin Sans FB" pitchFamily="34" charset="0"/>
              </a:rPr>
              <a:t>a la </a:t>
            </a:r>
            <a:r>
              <a:rPr lang="es-MX" sz="2000" dirty="0" smtClean="0">
                <a:latin typeface="Berlin Sans FB" pitchFamily="34" charset="0"/>
              </a:rPr>
              <a:t>gasolina, valorización </a:t>
            </a:r>
            <a:r>
              <a:rPr lang="es-MX" sz="2000" dirty="0">
                <a:latin typeface="Berlin Sans FB" pitchFamily="34" charset="0"/>
              </a:rPr>
              <a:t>por beneficio </a:t>
            </a:r>
            <a:r>
              <a:rPr lang="es-MX" sz="2000" dirty="0" smtClean="0">
                <a:latin typeface="Berlin Sans FB" pitchFamily="34" charset="0"/>
              </a:rPr>
              <a:t>local</a:t>
            </a:r>
          </a:p>
          <a:p>
            <a:pPr lvl="1">
              <a:lnSpc>
                <a:spcPct val="80000"/>
              </a:lnSpc>
            </a:pPr>
            <a:r>
              <a:rPr lang="es-MX" sz="2000" dirty="0" smtClean="0">
                <a:latin typeface="Berlin Sans FB" pitchFamily="34" charset="0"/>
              </a:rPr>
              <a:t>Presupuestos </a:t>
            </a:r>
            <a:r>
              <a:rPr lang="es-MX" sz="2000" dirty="0">
                <a:latin typeface="Berlin Sans FB" pitchFamily="34" charset="0"/>
              </a:rPr>
              <a:t>anuales con alto nivel de </a:t>
            </a:r>
            <a:r>
              <a:rPr lang="es-MX" sz="2000" dirty="0" smtClean="0">
                <a:latin typeface="Berlin Sans FB" pitchFamily="34" charset="0"/>
              </a:rPr>
              <a:t>agregación</a:t>
            </a:r>
          </a:p>
          <a:p>
            <a:pPr lvl="1">
              <a:lnSpc>
                <a:spcPct val="80000"/>
              </a:lnSpc>
            </a:pPr>
            <a:r>
              <a:rPr lang="es-MX" sz="2000" dirty="0" smtClean="0">
                <a:latin typeface="Berlin Sans FB" pitchFamily="34" charset="0"/>
              </a:rPr>
              <a:t>Cupos </a:t>
            </a:r>
            <a:r>
              <a:rPr lang="es-MX" sz="2000" dirty="0">
                <a:latin typeface="Berlin Sans FB" pitchFamily="34" charset="0"/>
              </a:rPr>
              <a:t>de </a:t>
            </a:r>
            <a:r>
              <a:rPr lang="es-MX" sz="2000" dirty="0" smtClean="0">
                <a:latin typeface="Berlin Sans FB" pitchFamily="34" charset="0"/>
              </a:rPr>
              <a:t>endeudamiento</a:t>
            </a:r>
          </a:p>
          <a:p>
            <a:pPr lvl="1">
              <a:lnSpc>
                <a:spcPct val="80000"/>
              </a:lnSpc>
            </a:pPr>
            <a:r>
              <a:rPr lang="es-MX" sz="2000" dirty="0" smtClean="0">
                <a:latin typeface="Berlin Sans FB" pitchFamily="34" charset="0"/>
              </a:rPr>
              <a:t>Fortalecimiento de la liquidez y el manejo de Tesorería</a:t>
            </a:r>
          </a:p>
          <a:p>
            <a:pPr lvl="1">
              <a:lnSpc>
                <a:spcPct val="80000"/>
              </a:lnSpc>
            </a:pPr>
            <a:r>
              <a:rPr lang="es-MX" sz="2000" dirty="0" smtClean="0">
                <a:latin typeface="Berlin Sans FB" pitchFamily="34" charset="0"/>
              </a:rPr>
              <a:t>Conversión </a:t>
            </a:r>
            <a:r>
              <a:rPr lang="es-MX" sz="2000" dirty="0">
                <a:latin typeface="Berlin Sans FB" pitchFamily="34" charset="0"/>
              </a:rPr>
              <a:t>en sociedades por acciones de la ETB y la </a:t>
            </a:r>
            <a:r>
              <a:rPr lang="es-MX" sz="2000" dirty="0" smtClean="0">
                <a:latin typeface="Berlin Sans FB" pitchFamily="34" charset="0"/>
              </a:rPr>
              <a:t>EEB </a:t>
            </a:r>
          </a:p>
          <a:p>
            <a:pPr lvl="1">
              <a:lnSpc>
                <a:spcPct val="80000"/>
              </a:lnSpc>
            </a:pPr>
            <a:r>
              <a:rPr lang="es-MX" sz="2000" dirty="0" smtClean="0">
                <a:latin typeface="Berlin Sans FB" pitchFamily="34" charset="0"/>
              </a:rPr>
              <a:t>Estatuto Presupuestal</a:t>
            </a:r>
            <a:endParaRPr lang="es-MX" sz="2000" dirty="0">
              <a:latin typeface="Berlin Sans FB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s-MX" sz="2400" dirty="0">
              <a:solidFill>
                <a:schemeClr val="bg1"/>
              </a:solidFill>
              <a:latin typeface="Berlin Sans FB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s-MX" sz="2400" dirty="0">
              <a:solidFill>
                <a:schemeClr val="bg1"/>
              </a:solidFill>
              <a:latin typeface="Berlin Sans FB" pitchFamily="34" charset="0"/>
            </a:endParaRPr>
          </a:p>
          <a:p>
            <a:pPr>
              <a:lnSpc>
                <a:spcPct val="80000"/>
              </a:lnSpc>
            </a:pPr>
            <a:endParaRPr lang="es-ES" sz="2400" dirty="0">
              <a:solidFill>
                <a:schemeClr val="bg1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  <a:t>Objetivos de la estrategia financiera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280579" name="Rectangle 3"/>
          <p:cNvSpPr>
            <a:spLocks noGrp="1" noChangeArrowheads="1"/>
          </p:cNvSpPr>
          <p:nvPr>
            <p:ph idx="1"/>
          </p:nvPr>
        </p:nvSpPr>
        <p:spPr>
          <a:xfrm>
            <a:off x="714347" y="1773238"/>
            <a:ext cx="7929619" cy="452596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s-MX" sz="3000" dirty="0" smtClean="0">
                <a:latin typeface="Berlin Sans FB" pitchFamily="34" charset="0"/>
              </a:rPr>
              <a:t>Racionalización tributaria</a:t>
            </a:r>
          </a:p>
          <a:p>
            <a:pPr lvl="1">
              <a:lnSpc>
                <a:spcPct val="80000"/>
              </a:lnSpc>
            </a:pPr>
            <a:r>
              <a:rPr lang="es-MX" sz="2200" dirty="0" smtClean="0">
                <a:latin typeface="Berlin Sans FB" pitchFamily="34" charset="0"/>
              </a:rPr>
              <a:t>Simplificación de </a:t>
            </a:r>
            <a:r>
              <a:rPr lang="es-MX" sz="2200" dirty="0">
                <a:latin typeface="Berlin Sans FB" pitchFamily="34" charset="0"/>
              </a:rPr>
              <a:t>la </a:t>
            </a:r>
            <a:r>
              <a:rPr lang="es-MX" sz="2200" dirty="0" smtClean="0">
                <a:latin typeface="Berlin Sans FB" pitchFamily="34" charset="0"/>
              </a:rPr>
              <a:t>estructura</a:t>
            </a:r>
          </a:p>
          <a:p>
            <a:pPr lvl="1">
              <a:lnSpc>
                <a:spcPct val="80000"/>
              </a:lnSpc>
            </a:pPr>
            <a:r>
              <a:rPr lang="es-MX" sz="2200" dirty="0" smtClean="0">
                <a:latin typeface="Berlin Sans FB" pitchFamily="34" charset="0"/>
              </a:rPr>
              <a:t>Sistematización del </a:t>
            </a:r>
            <a:r>
              <a:rPr lang="es-MX" sz="2200" dirty="0">
                <a:latin typeface="Berlin Sans FB" pitchFamily="34" charset="0"/>
              </a:rPr>
              <a:t>recaudo </a:t>
            </a:r>
          </a:p>
          <a:p>
            <a:pPr lvl="1">
              <a:lnSpc>
                <a:spcPct val="80000"/>
              </a:lnSpc>
            </a:pPr>
            <a:r>
              <a:rPr lang="es-MX" sz="2200" dirty="0" smtClean="0">
                <a:latin typeface="Berlin Sans FB" pitchFamily="34" charset="0"/>
              </a:rPr>
              <a:t>Incorporación de </a:t>
            </a:r>
            <a:r>
              <a:rPr lang="es-MX" sz="2200" dirty="0">
                <a:latin typeface="Berlin Sans FB" pitchFamily="34" charset="0"/>
              </a:rPr>
              <a:t>la red bancaria para el pago de los </a:t>
            </a:r>
            <a:r>
              <a:rPr lang="es-MX" sz="2200" dirty="0" smtClean="0">
                <a:latin typeface="Berlin Sans FB" pitchFamily="34" charset="0"/>
              </a:rPr>
              <a:t>impuestos</a:t>
            </a:r>
          </a:p>
          <a:p>
            <a:pPr lvl="1">
              <a:lnSpc>
                <a:spcPct val="80000"/>
              </a:lnSpc>
            </a:pPr>
            <a:r>
              <a:rPr lang="es-MX" sz="2200" dirty="0" smtClean="0">
                <a:solidFill>
                  <a:srgbClr val="FF9900"/>
                </a:solidFill>
                <a:latin typeface="Berlin Sans FB" pitchFamily="34" charset="0"/>
              </a:rPr>
              <a:t>Formación y actualización catastral y censos de contribuyentes</a:t>
            </a:r>
          </a:p>
          <a:p>
            <a:pPr lvl="1">
              <a:lnSpc>
                <a:spcPct val="80000"/>
              </a:lnSpc>
            </a:pPr>
            <a:r>
              <a:rPr lang="es-MX" sz="2200" dirty="0" smtClean="0">
                <a:latin typeface="Berlin Sans FB" pitchFamily="34" charset="0"/>
              </a:rPr>
              <a:t>Programas </a:t>
            </a:r>
            <a:r>
              <a:rPr lang="es-MX" sz="2200" dirty="0">
                <a:latin typeface="Berlin Sans FB" pitchFamily="34" charset="0"/>
              </a:rPr>
              <a:t>de recuperación de </a:t>
            </a:r>
            <a:r>
              <a:rPr lang="es-MX" sz="2200" dirty="0" smtClean="0">
                <a:latin typeface="Berlin Sans FB" pitchFamily="34" charset="0"/>
              </a:rPr>
              <a:t>cartera, fiscalización </a:t>
            </a:r>
            <a:r>
              <a:rPr lang="es-MX" sz="2200" dirty="0">
                <a:latin typeface="Berlin Sans FB" pitchFamily="34" charset="0"/>
              </a:rPr>
              <a:t>y </a:t>
            </a:r>
            <a:r>
              <a:rPr lang="es-MX" sz="2200" dirty="0" smtClean="0">
                <a:latin typeface="Berlin Sans FB" pitchFamily="34" charset="0"/>
              </a:rPr>
              <a:t>cobro</a:t>
            </a:r>
          </a:p>
          <a:p>
            <a:pPr lvl="1">
              <a:lnSpc>
                <a:spcPct val="80000"/>
              </a:lnSpc>
            </a:pPr>
            <a:endParaRPr lang="es-MX" sz="3000" dirty="0">
              <a:latin typeface="Berlin Sans FB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s-MX" sz="3000" i="1" dirty="0">
                <a:solidFill>
                  <a:srgbClr val="FF9900"/>
                </a:solidFill>
                <a:latin typeface="Berlin Sans FB" pitchFamily="34" charset="0"/>
              </a:rPr>
              <a:t>G</a:t>
            </a:r>
            <a:r>
              <a:rPr lang="es-MX" sz="3000" i="1" dirty="0" smtClean="0">
                <a:solidFill>
                  <a:srgbClr val="FF9900"/>
                </a:solidFill>
                <a:latin typeface="Berlin Sans FB" pitchFamily="34" charset="0"/>
              </a:rPr>
              <a:t>eneración de una cultura tributaria</a:t>
            </a:r>
          </a:p>
          <a:p>
            <a:pPr>
              <a:lnSpc>
                <a:spcPct val="80000"/>
              </a:lnSpc>
              <a:buNone/>
            </a:pPr>
            <a:r>
              <a:rPr lang="es-MX" sz="2000" i="1" dirty="0" smtClean="0">
                <a:solidFill>
                  <a:srgbClr val="FF9900"/>
                </a:solidFill>
                <a:latin typeface="Berlin Sans FB" pitchFamily="34" charset="0"/>
              </a:rPr>
              <a:t>	</a:t>
            </a:r>
            <a:r>
              <a:rPr lang="es-MX" sz="2400" i="1" dirty="0" smtClean="0">
                <a:solidFill>
                  <a:srgbClr val="FF9900"/>
                </a:solidFill>
                <a:latin typeface="Berlin Sans FB" pitchFamily="34" charset="0"/>
              </a:rPr>
              <a:t>Aceptación </a:t>
            </a:r>
            <a:r>
              <a:rPr lang="es-MX" sz="2400" i="1" dirty="0">
                <a:solidFill>
                  <a:srgbClr val="FF9900"/>
                </a:solidFill>
                <a:latin typeface="Berlin Sans FB" pitchFamily="34" charset="0"/>
              </a:rPr>
              <a:t>de los deberes tributarios </a:t>
            </a:r>
            <a:r>
              <a:rPr lang="es-MX" sz="2400" dirty="0">
                <a:latin typeface="Berlin Sans FB" pitchFamily="34" charset="0"/>
              </a:rPr>
              <a:t>por parte de los </a:t>
            </a:r>
            <a:r>
              <a:rPr lang="es-MX" sz="2400" dirty="0" smtClean="0">
                <a:latin typeface="Berlin Sans FB" pitchFamily="34" charset="0"/>
              </a:rPr>
              <a:t>ciudadanos</a:t>
            </a:r>
          </a:p>
          <a:p>
            <a:pPr>
              <a:lnSpc>
                <a:spcPct val="80000"/>
              </a:lnSpc>
              <a:buNone/>
            </a:pPr>
            <a:r>
              <a:rPr lang="es-MX" sz="2400" dirty="0">
                <a:latin typeface="Berlin Sans FB" pitchFamily="34" charset="0"/>
              </a:rPr>
              <a:t>	</a:t>
            </a:r>
            <a:r>
              <a:rPr lang="es-MX" sz="2400" dirty="0" smtClean="0">
                <a:latin typeface="Berlin Sans FB" pitchFamily="34" charset="0"/>
              </a:rPr>
              <a:t>Transparencia </a:t>
            </a:r>
            <a:r>
              <a:rPr lang="es-MX" sz="2400" dirty="0">
                <a:latin typeface="Berlin Sans FB" pitchFamily="34" charset="0"/>
              </a:rPr>
              <a:t>del sistema </a:t>
            </a:r>
          </a:p>
          <a:p>
            <a:pPr>
              <a:lnSpc>
                <a:spcPct val="80000"/>
              </a:lnSpc>
              <a:buNone/>
            </a:pPr>
            <a:r>
              <a:rPr lang="es-MX" sz="2400" dirty="0" smtClean="0">
                <a:latin typeface="Berlin Sans FB" pitchFamily="34" charset="0"/>
              </a:rPr>
              <a:t>	Fortalecimiento </a:t>
            </a:r>
            <a:r>
              <a:rPr lang="es-MX" sz="2400" dirty="0">
                <a:latin typeface="Berlin Sans FB" pitchFamily="34" charset="0"/>
              </a:rPr>
              <a:t>de las relaciones entre los ciudadanos y el </a:t>
            </a:r>
            <a:r>
              <a:rPr lang="es-MX" sz="2400" dirty="0" smtClean="0">
                <a:latin typeface="Berlin Sans FB" pitchFamily="34" charset="0"/>
              </a:rPr>
              <a:t>Distrito</a:t>
            </a:r>
            <a:endParaRPr lang="es-MX" sz="2400" dirty="0">
              <a:latin typeface="Berlin Sans FB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s-MX" sz="3000" dirty="0">
              <a:latin typeface="Berlin Sans FB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s-MX" sz="3000" dirty="0">
                <a:latin typeface="Berlin Sans FB" pitchFamily="34" charset="0"/>
              </a:rPr>
              <a:t>N</a:t>
            </a:r>
            <a:r>
              <a:rPr lang="es-MX" sz="3000" dirty="0" smtClean="0">
                <a:latin typeface="Berlin Sans FB" pitchFamily="34" charset="0"/>
              </a:rPr>
              <a:t>uevas </a:t>
            </a:r>
            <a:r>
              <a:rPr lang="es-MX" sz="3000" dirty="0">
                <a:latin typeface="Berlin Sans FB" pitchFamily="34" charset="0"/>
              </a:rPr>
              <a:t>fuentes de ingreso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MX" sz="2000" dirty="0" smtClean="0">
                <a:latin typeface="Berlin Sans FB" pitchFamily="34" charset="0"/>
              </a:rPr>
              <a:t>	</a:t>
            </a:r>
            <a:r>
              <a:rPr lang="es-MX" sz="2400" dirty="0" smtClean="0">
                <a:latin typeface="Berlin Sans FB" pitchFamily="34" charset="0"/>
              </a:rPr>
              <a:t>Participación </a:t>
            </a:r>
            <a:r>
              <a:rPr lang="es-MX" sz="2400" dirty="0">
                <a:latin typeface="Berlin Sans FB" pitchFamily="34" charset="0"/>
              </a:rPr>
              <a:t>privada en la financiación del desarrollo por medio de mecanismos como los aportes y las </a:t>
            </a:r>
            <a:r>
              <a:rPr lang="es-MX" sz="2400" dirty="0" smtClean="0">
                <a:latin typeface="Berlin Sans FB" pitchFamily="34" charset="0"/>
              </a:rPr>
              <a:t>concesiones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MX" sz="2400" dirty="0">
                <a:latin typeface="Berlin Sans FB" pitchFamily="34" charset="0"/>
              </a:rPr>
              <a:t>	</a:t>
            </a:r>
            <a:r>
              <a:rPr lang="es-MX" sz="2400" dirty="0" smtClean="0">
                <a:latin typeface="Berlin Sans FB" pitchFamily="34" charset="0"/>
              </a:rPr>
              <a:t>Financiación </a:t>
            </a:r>
            <a:r>
              <a:rPr lang="es-MX" sz="2400" dirty="0">
                <a:latin typeface="Berlin Sans FB" pitchFamily="34" charset="0"/>
              </a:rPr>
              <a:t>en mercados internacionales, tanto multilaterales como </a:t>
            </a:r>
            <a:r>
              <a:rPr lang="es-MX" sz="2400" dirty="0" smtClean="0">
                <a:latin typeface="Berlin Sans FB" pitchFamily="34" charset="0"/>
              </a:rPr>
              <a:t>privados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MX" sz="2400" dirty="0" smtClean="0">
                <a:solidFill>
                  <a:schemeClr val="bg1"/>
                </a:solidFill>
                <a:latin typeface="Berlin Sans FB" pitchFamily="34" charset="0"/>
              </a:rPr>
              <a:t>	</a:t>
            </a:r>
            <a:endParaRPr lang="es-MX" sz="2400" dirty="0">
              <a:solidFill>
                <a:schemeClr val="bg1"/>
              </a:solidFill>
              <a:latin typeface="Berlin Sans FB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s-MX" sz="2000" dirty="0">
              <a:solidFill>
                <a:schemeClr val="bg1"/>
              </a:solidFill>
              <a:latin typeface="Berlin Sans FB" pitchFamily="34" charset="0"/>
            </a:endParaRPr>
          </a:p>
          <a:p>
            <a:pPr>
              <a:lnSpc>
                <a:spcPct val="80000"/>
              </a:lnSpc>
            </a:pPr>
            <a:endParaRPr lang="es-ES" sz="2000" dirty="0">
              <a:solidFill>
                <a:schemeClr val="bg1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428604"/>
            <a:ext cx="8229600" cy="633412"/>
          </a:xfrm>
        </p:spPr>
        <p:txBody>
          <a:bodyPr>
            <a:noAutofit/>
          </a:bodyPr>
          <a:lstStyle/>
          <a:p>
            <a: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  <a:t>En cuanto al gasto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281603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772816"/>
            <a:ext cx="7500991" cy="455772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s-MX" sz="2400" dirty="0">
                <a:latin typeface="Berlin Sans FB" pitchFamily="34" charset="0"/>
              </a:rPr>
              <a:t>A</a:t>
            </a:r>
            <a:r>
              <a:rPr lang="es-MX" sz="2400" dirty="0" smtClean="0">
                <a:latin typeface="Berlin Sans FB" pitchFamily="34" charset="0"/>
              </a:rPr>
              <a:t>usteridad </a:t>
            </a:r>
            <a:r>
              <a:rPr lang="es-MX" sz="2400" dirty="0">
                <a:latin typeface="Berlin Sans FB" pitchFamily="34" charset="0"/>
              </a:rPr>
              <a:t>en el gasto de </a:t>
            </a:r>
            <a:r>
              <a:rPr lang="es-MX" sz="2400" dirty="0" smtClean="0">
                <a:latin typeface="Berlin Sans FB" pitchFamily="34" charset="0"/>
              </a:rPr>
              <a:t>funcionamiento: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s-MX" sz="2000" dirty="0" smtClean="0">
                <a:latin typeface="Berlin Sans FB" pitchFamily="34" charset="0"/>
              </a:rPr>
              <a:t>Profesionalización </a:t>
            </a:r>
            <a:r>
              <a:rPr lang="es-MX" sz="2000" dirty="0">
                <a:latin typeface="Berlin Sans FB" pitchFamily="34" charset="0"/>
              </a:rPr>
              <a:t>de la gestión </a:t>
            </a:r>
            <a:r>
              <a:rPr lang="es-MX" sz="2000" dirty="0" smtClean="0">
                <a:latin typeface="Berlin Sans FB" pitchFamily="34" charset="0"/>
              </a:rPr>
              <a:t>Distrital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s-MX" sz="2000" dirty="0" smtClean="0">
                <a:latin typeface="Berlin Sans FB" pitchFamily="34" charset="0"/>
              </a:rPr>
              <a:t>Reestructuración administrativa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s-MX" sz="2000" dirty="0">
                <a:latin typeface="Berlin Sans FB" pitchFamily="34" charset="0"/>
              </a:rPr>
              <a:t>C</a:t>
            </a:r>
            <a:r>
              <a:rPr lang="es-MX" sz="2000" dirty="0" smtClean="0">
                <a:latin typeface="Berlin Sans FB" pitchFamily="34" charset="0"/>
              </a:rPr>
              <a:t>ontrol </a:t>
            </a:r>
            <a:r>
              <a:rPr lang="es-MX" sz="2000" dirty="0">
                <a:latin typeface="Berlin Sans FB" pitchFamily="34" charset="0"/>
              </a:rPr>
              <a:t>estricto sobre los gastos generales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s-MX" sz="2000" dirty="0" smtClean="0">
                <a:latin typeface="Berlin Sans FB" pitchFamily="34" charset="0"/>
              </a:rPr>
              <a:t>Resolver </a:t>
            </a:r>
            <a:r>
              <a:rPr lang="es-MX" sz="2000" dirty="0">
                <a:latin typeface="Berlin Sans FB" pitchFamily="34" charset="0"/>
              </a:rPr>
              <a:t>el tema de seguridad social: salud y pasivos </a:t>
            </a:r>
            <a:r>
              <a:rPr lang="es-MX" sz="2000" dirty="0" err="1" smtClean="0">
                <a:latin typeface="Berlin Sans FB" pitchFamily="34" charset="0"/>
              </a:rPr>
              <a:t>pensionales</a:t>
            </a:r>
            <a:r>
              <a:rPr lang="es-MX" sz="2000" dirty="0" smtClean="0">
                <a:latin typeface="Berlin Sans FB" pitchFamily="34" charset="0"/>
              </a:rPr>
              <a:t> 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s-MX" sz="2000" dirty="0">
              <a:latin typeface="Berlin Sans FB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s-MX" sz="2400" dirty="0" smtClean="0">
                <a:latin typeface="Berlin Sans FB" pitchFamily="34" charset="0"/>
              </a:rPr>
              <a:t>Eficiencia en la inversión: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s-MX" sz="2000" dirty="0">
                <a:latin typeface="Berlin Sans FB" pitchFamily="34" charset="0"/>
              </a:rPr>
              <a:t>M</a:t>
            </a:r>
            <a:r>
              <a:rPr lang="es-MX" sz="2000" dirty="0" smtClean="0">
                <a:latin typeface="Berlin Sans FB" pitchFamily="34" charset="0"/>
              </a:rPr>
              <a:t>anejo </a:t>
            </a:r>
            <a:r>
              <a:rPr lang="es-MX" sz="2000" dirty="0">
                <a:latin typeface="Berlin Sans FB" pitchFamily="34" charset="0"/>
              </a:rPr>
              <a:t>financiero optimo de los recursos </a:t>
            </a:r>
            <a:r>
              <a:rPr lang="es-MX" sz="2000" dirty="0" smtClean="0">
                <a:latin typeface="Berlin Sans FB" pitchFamily="34" charset="0"/>
              </a:rPr>
              <a:t>públicos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s-MX" sz="2000" dirty="0" smtClean="0">
                <a:latin typeface="Berlin Sans FB" pitchFamily="34" charset="0"/>
              </a:rPr>
              <a:t>Fortalecimiento </a:t>
            </a:r>
            <a:r>
              <a:rPr lang="es-MX" sz="2000" dirty="0">
                <a:latin typeface="Berlin Sans FB" pitchFamily="34" charset="0"/>
              </a:rPr>
              <a:t>de los instrumentos de programación, ejecución, seguimiento y evaluación </a:t>
            </a:r>
            <a:r>
              <a:rPr lang="es-MX" sz="2000" dirty="0" smtClean="0">
                <a:latin typeface="Berlin Sans FB" pitchFamily="34" charset="0"/>
              </a:rPr>
              <a:t>presupuestal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s-MX" sz="2000" dirty="0" smtClean="0">
                <a:latin typeface="Berlin Sans FB" pitchFamily="34" charset="0"/>
              </a:rPr>
              <a:t>Desarrollos de mecanismos para planeación e inversión local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s-MX" sz="2000" dirty="0">
                <a:latin typeface="Berlin Sans FB" pitchFamily="34" charset="0"/>
              </a:rPr>
              <a:t>D</a:t>
            </a:r>
            <a:r>
              <a:rPr lang="es-MX" sz="2000" dirty="0" smtClean="0">
                <a:latin typeface="Berlin Sans FB" pitchFamily="34" charset="0"/>
              </a:rPr>
              <a:t>esarrollo </a:t>
            </a:r>
            <a:r>
              <a:rPr lang="es-MX" sz="2000" dirty="0">
                <a:latin typeface="Berlin Sans FB" pitchFamily="34" charset="0"/>
              </a:rPr>
              <a:t>de mecanismos que dieran a los ciudadanos mayor control sobre las </a:t>
            </a:r>
            <a:r>
              <a:rPr lang="es-MX" sz="2000" dirty="0" smtClean="0">
                <a:latin typeface="Berlin Sans FB" pitchFamily="34" charset="0"/>
              </a:rPr>
              <a:t>inversiones</a:t>
            </a:r>
            <a:endParaRPr lang="es-MX" sz="2000" dirty="0">
              <a:latin typeface="Berlin Sans FB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s-MX" sz="1600" dirty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285728"/>
            <a:ext cx="8229600" cy="931865"/>
          </a:xfrm>
        </p:spPr>
        <p:txBody>
          <a:bodyPr>
            <a:noAutofit/>
          </a:bodyPr>
          <a:lstStyle/>
          <a:p>
            <a: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  <a:t>Estrategia Fiscal II </a:t>
            </a:r>
            <a:b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</a:br>
            <a: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  <a:t>2001- 2003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282627" name="Rectangle 3"/>
          <p:cNvSpPr>
            <a:spLocks noGrp="1" noChangeArrowheads="1"/>
          </p:cNvSpPr>
          <p:nvPr>
            <p:ph idx="1"/>
          </p:nvPr>
        </p:nvSpPr>
        <p:spPr>
          <a:xfrm>
            <a:off x="714348" y="1714488"/>
            <a:ext cx="7929618" cy="492922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s-MX" sz="2400" dirty="0" smtClean="0">
                <a:solidFill>
                  <a:srgbClr val="FF9900"/>
                </a:solidFill>
                <a:latin typeface="Berlin Sans FB" pitchFamily="34" charset="0"/>
              </a:rPr>
              <a:t>Fortalecimiento de la Planeación </a:t>
            </a:r>
          </a:p>
          <a:p>
            <a:pPr>
              <a:lnSpc>
                <a:spcPct val="80000"/>
              </a:lnSpc>
            </a:pPr>
            <a:endParaRPr lang="es-MX" sz="2200" dirty="0" smtClean="0">
              <a:solidFill>
                <a:schemeClr val="bg1"/>
              </a:solidFill>
              <a:latin typeface="Berlin Sans FB" pitchFamily="34" charset="0"/>
            </a:endParaRPr>
          </a:p>
          <a:p>
            <a:pPr lvl="2">
              <a:lnSpc>
                <a:spcPct val="80000"/>
              </a:lnSpc>
              <a:buNone/>
            </a:pPr>
            <a:r>
              <a:rPr lang="es-MX" sz="1600" dirty="0" smtClean="0">
                <a:latin typeface="Berlin Sans FB" pitchFamily="34" charset="0"/>
              </a:rPr>
              <a:t>Establecimiento de la </a:t>
            </a:r>
            <a:r>
              <a:rPr lang="es-MX" sz="1600" dirty="0" smtClean="0">
                <a:solidFill>
                  <a:srgbClr val="FF9900"/>
                </a:solidFill>
                <a:latin typeface="Berlin Sans FB" pitchFamily="34" charset="0"/>
              </a:rPr>
              <a:t>plusvalía</a:t>
            </a:r>
            <a:r>
              <a:rPr lang="es-MX" sz="1600" dirty="0" smtClean="0">
                <a:solidFill>
                  <a:schemeClr val="bg1"/>
                </a:solidFill>
                <a:latin typeface="Berlin Sans FB" pitchFamily="34" charset="0"/>
              </a:rPr>
              <a:t> </a:t>
            </a:r>
            <a:r>
              <a:rPr lang="es-MX" sz="1600" dirty="0" smtClean="0">
                <a:latin typeface="Berlin Sans FB" pitchFamily="34" charset="0"/>
              </a:rPr>
              <a:t>simultáneamente con la revisión del POT</a:t>
            </a:r>
          </a:p>
          <a:p>
            <a:pPr lvl="2">
              <a:lnSpc>
                <a:spcPct val="80000"/>
              </a:lnSpc>
              <a:buNone/>
            </a:pPr>
            <a:r>
              <a:rPr lang="es-MX" sz="1600" dirty="0" smtClean="0">
                <a:latin typeface="Berlin Sans FB" pitchFamily="34" charset="0"/>
              </a:rPr>
              <a:t>Instrumentos de </a:t>
            </a:r>
            <a:r>
              <a:rPr lang="es-MX" sz="1600" dirty="0" smtClean="0">
                <a:solidFill>
                  <a:srgbClr val="FF9900"/>
                </a:solidFill>
                <a:latin typeface="Berlin Sans FB" pitchFamily="34" charset="0"/>
              </a:rPr>
              <a:t>gestión y financiación </a:t>
            </a:r>
            <a:r>
              <a:rPr lang="es-MX" sz="1600" dirty="0" smtClean="0">
                <a:latin typeface="Berlin Sans FB" pitchFamily="34" charset="0"/>
              </a:rPr>
              <a:t>asociados a la planificación urbana y regional</a:t>
            </a:r>
          </a:p>
          <a:p>
            <a:pPr>
              <a:lnSpc>
                <a:spcPct val="80000"/>
              </a:lnSpc>
            </a:pPr>
            <a:endParaRPr lang="es-MX" sz="1800" dirty="0" smtClean="0">
              <a:latin typeface="Berlin Sans FB" pitchFamily="34" charset="0"/>
            </a:endParaRPr>
          </a:p>
          <a:p>
            <a:pPr>
              <a:lnSpc>
                <a:spcPct val="80000"/>
              </a:lnSpc>
            </a:pPr>
            <a:r>
              <a:rPr lang="es-MX" sz="2400" dirty="0" smtClean="0">
                <a:latin typeface="Berlin Sans FB" pitchFamily="34" charset="0"/>
              </a:rPr>
              <a:t>Debates sobre fortalecimiento fiscal y tributario</a:t>
            </a:r>
          </a:p>
          <a:p>
            <a:pPr lvl="1">
              <a:lnSpc>
                <a:spcPct val="80000"/>
              </a:lnSpc>
            </a:pPr>
            <a:endParaRPr lang="es-MX" sz="2600" dirty="0" smtClean="0">
              <a:solidFill>
                <a:schemeClr val="bg1"/>
              </a:solidFill>
              <a:latin typeface="Berlin Sans FB" pitchFamily="34" charset="0"/>
            </a:endParaRPr>
          </a:p>
          <a:p>
            <a:pPr lvl="2">
              <a:lnSpc>
                <a:spcPct val="80000"/>
              </a:lnSpc>
              <a:buNone/>
            </a:pPr>
            <a:r>
              <a:rPr lang="es-MX" sz="2600" dirty="0" smtClean="0">
                <a:latin typeface="Berlin Sans FB" pitchFamily="34" charset="0"/>
              </a:rPr>
              <a:t>Establecimiento de </a:t>
            </a:r>
            <a:r>
              <a:rPr lang="es-MX" sz="2600" dirty="0" smtClean="0">
                <a:solidFill>
                  <a:srgbClr val="FF9900"/>
                </a:solidFill>
                <a:latin typeface="Berlin Sans FB" pitchFamily="34" charset="0"/>
              </a:rPr>
              <a:t>impuestos voluntarios</a:t>
            </a:r>
          </a:p>
          <a:p>
            <a:pPr>
              <a:lnSpc>
                <a:spcPct val="80000"/>
              </a:lnSpc>
            </a:pPr>
            <a:endParaRPr lang="es-MX" sz="1800" dirty="0" smtClean="0">
              <a:solidFill>
                <a:schemeClr val="bg1"/>
              </a:solidFill>
              <a:latin typeface="Berlin Sans FB" pitchFamily="34" charset="0"/>
            </a:endParaRPr>
          </a:p>
          <a:p>
            <a:pPr>
              <a:lnSpc>
                <a:spcPct val="80000"/>
              </a:lnSpc>
            </a:pPr>
            <a:r>
              <a:rPr lang="es-MX" sz="2400" dirty="0" smtClean="0">
                <a:latin typeface="Berlin Sans FB" pitchFamily="34" charset="0"/>
              </a:rPr>
              <a:t>Propuesta y debates sobre Reforma Administrativa</a:t>
            </a:r>
          </a:p>
          <a:p>
            <a:pPr>
              <a:lnSpc>
                <a:spcPct val="80000"/>
              </a:lnSpc>
              <a:buNone/>
            </a:pPr>
            <a:endParaRPr lang="es-MX" sz="1800" dirty="0" smtClean="0">
              <a:latin typeface="Berlin Sans FB" pitchFamily="34" charset="0"/>
            </a:endParaRPr>
          </a:p>
          <a:p>
            <a:pPr lvl="2">
              <a:lnSpc>
                <a:spcPct val="80000"/>
              </a:lnSpc>
              <a:buNone/>
            </a:pPr>
            <a:r>
              <a:rPr lang="es-MX" sz="1700" dirty="0" smtClean="0">
                <a:latin typeface="Berlin Sans FB" pitchFamily="34" charset="0"/>
              </a:rPr>
              <a:t>Control </a:t>
            </a:r>
            <a:r>
              <a:rPr lang="es-MX" sz="1700" dirty="0">
                <a:latin typeface="Berlin Sans FB" pitchFamily="34" charset="0"/>
              </a:rPr>
              <a:t>y seguimiento presupuestal por </a:t>
            </a:r>
            <a:r>
              <a:rPr lang="es-MX" sz="1700" dirty="0" smtClean="0">
                <a:latin typeface="Berlin Sans FB" pitchFamily="34" charset="0"/>
              </a:rPr>
              <a:t>resultados</a:t>
            </a:r>
          </a:p>
          <a:p>
            <a:pPr>
              <a:lnSpc>
                <a:spcPct val="80000"/>
              </a:lnSpc>
            </a:pPr>
            <a:endParaRPr lang="es-MX" sz="2200" dirty="0">
              <a:latin typeface="Berlin Sans FB" pitchFamily="34" charset="0"/>
            </a:endParaRPr>
          </a:p>
          <a:p>
            <a:pPr>
              <a:lnSpc>
                <a:spcPct val="80000"/>
              </a:lnSpc>
            </a:pPr>
            <a:r>
              <a:rPr lang="es-MX" sz="2400" dirty="0" smtClean="0">
                <a:latin typeface="Berlin Sans FB" pitchFamily="34" charset="0"/>
              </a:rPr>
              <a:t>Promoción a instancias intersectoriales y multilaterales</a:t>
            </a:r>
          </a:p>
          <a:p>
            <a:pPr>
              <a:lnSpc>
                <a:spcPct val="80000"/>
              </a:lnSpc>
            </a:pPr>
            <a:endParaRPr lang="es-MX" sz="1800" dirty="0" smtClean="0">
              <a:latin typeface="Berlin Sans FB" pitchFamily="34" charset="0"/>
            </a:endParaRPr>
          </a:p>
          <a:p>
            <a:pPr lvl="2">
              <a:lnSpc>
                <a:spcPct val="80000"/>
              </a:lnSpc>
              <a:buNone/>
            </a:pPr>
            <a:r>
              <a:rPr lang="es-MX" sz="1700" dirty="0" smtClean="0">
                <a:latin typeface="Berlin Sans FB" pitchFamily="34" charset="0"/>
              </a:rPr>
              <a:t>Consejo </a:t>
            </a:r>
            <a:r>
              <a:rPr lang="es-MX" sz="1700" dirty="0">
                <a:latin typeface="Berlin Sans FB" pitchFamily="34" charset="0"/>
              </a:rPr>
              <a:t>Regional de </a:t>
            </a:r>
            <a:r>
              <a:rPr lang="es-MX" sz="1700" dirty="0" smtClean="0">
                <a:latin typeface="Berlin Sans FB" pitchFamily="34" charset="0"/>
              </a:rPr>
              <a:t>Competitividad</a:t>
            </a:r>
          </a:p>
          <a:p>
            <a:pPr lvl="2">
              <a:lnSpc>
                <a:spcPct val="80000"/>
              </a:lnSpc>
              <a:buNone/>
            </a:pPr>
            <a:r>
              <a:rPr lang="es-MX" sz="1700" dirty="0" smtClean="0">
                <a:latin typeface="Berlin Sans FB" pitchFamily="34" charset="0"/>
              </a:rPr>
              <a:t>Comité Intergremial  </a:t>
            </a:r>
            <a:endParaRPr lang="es-MX" sz="1700" dirty="0">
              <a:latin typeface="Berlin Sans FB" pitchFamily="34" charset="0"/>
            </a:endParaRPr>
          </a:p>
          <a:p>
            <a:pPr lvl="2">
              <a:lnSpc>
                <a:spcPct val="80000"/>
              </a:lnSpc>
              <a:buNone/>
            </a:pPr>
            <a:r>
              <a:rPr lang="es-MX" sz="1700" dirty="0" smtClean="0">
                <a:latin typeface="Berlin Sans FB" pitchFamily="34" charset="0"/>
              </a:rPr>
              <a:t>Mesa </a:t>
            </a:r>
            <a:r>
              <a:rPr lang="es-MX" sz="1700" dirty="0">
                <a:latin typeface="Berlin Sans FB" pitchFamily="34" charset="0"/>
              </a:rPr>
              <a:t>de Planificación </a:t>
            </a:r>
            <a:r>
              <a:rPr lang="es-MX" sz="1700" dirty="0" smtClean="0">
                <a:latin typeface="Berlin Sans FB" pitchFamily="34" charset="0"/>
              </a:rPr>
              <a:t>Regional</a:t>
            </a:r>
          </a:p>
          <a:p>
            <a:pPr lvl="2">
              <a:lnSpc>
                <a:spcPct val="80000"/>
              </a:lnSpc>
              <a:buNone/>
            </a:pPr>
            <a:r>
              <a:rPr lang="es-MX" sz="1700" dirty="0">
                <a:latin typeface="Berlin Sans FB" pitchFamily="34" charset="0"/>
              </a:rPr>
              <a:t>P</a:t>
            </a:r>
            <a:r>
              <a:rPr lang="es-MX" sz="1700" dirty="0" smtClean="0">
                <a:latin typeface="Berlin Sans FB" pitchFamily="34" charset="0"/>
              </a:rPr>
              <a:t>articipación </a:t>
            </a:r>
            <a:r>
              <a:rPr lang="es-MX" sz="1700" dirty="0">
                <a:latin typeface="Berlin Sans FB" pitchFamily="34" charset="0"/>
              </a:rPr>
              <a:t>y </a:t>
            </a:r>
            <a:r>
              <a:rPr lang="es-MX" sz="1700" dirty="0" smtClean="0">
                <a:latin typeface="Berlin Sans FB" pitchFamily="34" charset="0"/>
              </a:rPr>
              <a:t>presencia </a:t>
            </a:r>
            <a:r>
              <a:rPr lang="es-MX" sz="1700" dirty="0">
                <a:latin typeface="Berlin Sans FB" pitchFamily="34" charset="0"/>
              </a:rPr>
              <a:t>en escenarios e instancias </a:t>
            </a:r>
            <a:r>
              <a:rPr lang="es-MX" sz="1700" dirty="0" smtClean="0">
                <a:latin typeface="Berlin Sans FB" pitchFamily="34" charset="0"/>
              </a:rPr>
              <a:t>de ciudades</a:t>
            </a:r>
          </a:p>
          <a:p>
            <a:pPr>
              <a:lnSpc>
                <a:spcPct val="80000"/>
              </a:lnSpc>
              <a:buFontTx/>
              <a:buNone/>
            </a:pPr>
            <a:endParaRPr lang="es-MX" sz="1800" dirty="0">
              <a:solidFill>
                <a:schemeClr val="bg1"/>
              </a:solidFill>
              <a:latin typeface="Berlin Sans FB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s-ES" sz="1600" dirty="0">
              <a:solidFill>
                <a:schemeClr val="bg1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428604"/>
            <a:ext cx="8229600" cy="1000132"/>
          </a:xfrm>
        </p:spPr>
        <p:txBody>
          <a:bodyPr>
            <a:noAutofit/>
          </a:bodyPr>
          <a:lstStyle/>
          <a:p>
            <a: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  <a:t>La fuerza de la inercia</a:t>
            </a:r>
            <a:b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</a:br>
            <a: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  <a:t>2004- 2007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28262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2132856"/>
            <a:ext cx="8072494" cy="424847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s-MX" sz="2400" dirty="0" smtClean="0">
                <a:latin typeface="Berlin Sans FB" pitchFamily="34" charset="0"/>
              </a:rPr>
              <a:t>Reforma Administrativa</a:t>
            </a:r>
          </a:p>
          <a:p>
            <a:pPr>
              <a:lnSpc>
                <a:spcPct val="80000"/>
              </a:lnSpc>
            </a:pPr>
            <a:endParaRPr lang="es-MX" sz="2400" dirty="0" smtClean="0">
              <a:latin typeface="Berlin Sans FB" pitchFamily="34" charset="0"/>
            </a:endParaRPr>
          </a:p>
          <a:p>
            <a:pPr>
              <a:lnSpc>
                <a:spcPct val="80000"/>
              </a:lnSpc>
            </a:pPr>
            <a:r>
              <a:rPr lang="es-MX" sz="2400" dirty="0" smtClean="0">
                <a:latin typeface="Berlin Sans FB" pitchFamily="34" charset="0"/>
              </a:rPr>
              <a:t>Fortalecimiento </a:t>
            </a:r>
            <a:r>
              <a:rPr lang="es-MX" sz="2400" dirty="0">
                <a:latin typeface="Berlin Sans FB" pitchFamily="34" charset="0"/>
              </a:rPr>
              <a:t>de la capacidad de </a:t>
            </a:r>
            <a:r>
              <a:rPr lang="es-MX" sz="2400" dirty="0" smtClean="0">
                <a:latin typeface="Berlin Sans FB" pitchFamily="34" charset="0"/>
              </a:rPr>
              <a:t>planeación</a:t>
            </a:r>
          </a:p>
          <a:p>
            <a:pPr>
              <a:lnSpc>
                <a:spcPct val="80000"/>
              </a:lnSpc>
            </a:pPr>
            <a:endParaRPr lang="es-MX" sz="2400" dirty="0" smtClean="0">
              <a:latin typeface="Berlin Sans FB" pitchFamily="34" charset="0"/>
            </a:endParaRPr>
          </a:p>
          <a:p>
            <a:pPr>
              <a:lnSpc>
                <a:spcPct val="80000"/>
              </a:lnSpc>
            </a:pPr>
            <a:r>
              <a:rPr lang="es-MX" sz="2400" dirty="0" smtClean="0">
                <a:latin typeface="Berlin Sans FB" pitchFamily="34" charset="0"/>
              </a:rPr>
              <a:t>Diferenciación de la población objetivo de Cultura tributaria: Formar. Informar. Incentivar. </a:t>
            </a:r>
          </a:p>
          <a:p>
            <a:pPr>
              <a:lnSpc>
                <a:spcPct val="80000"/>
              </a:lnSpc>
            </a:pPr>
            <a:endParaRPr lang="es-MX" sz="2400" dirty="0" smtClean="0">
              <a:latin typeface="Berlin Sans FB" pitchFamily="34" charset="0"/>
            </a:endParaRPr>
          </a:p>
          <a:p>
            <a:pPr>
              <a:lnSpc>
                <a:spcPct val="80000"/>
              </a:lnSpc>
            </a:pPr>
            <a:r>
              <a:rPr lang="es-MX" sz="2400" dirty="0" smtClean="0">
                <a:latin typeface="Berlin Sans FB" pitchFamily="34" charset="0"/>
              </a:rPr>
              <a:t>Creación </a:t>
            </a:r>
            <a:r>
              <a:rPr lang="es-MX" sz="2400" dirty="0">
                <a:latin typeface="Berlin Sans FB" pitchFamily="34" charset="0"/>
              </a:rPr>
              <a:t>de entidades y mecanismos que </a:t>
            </a:r>
            <a:r>
              <a:rPr lang="es-MX" sz="2400" dirty="0" smtClean="0">
                <a:latin typeface="Berlin Sans FB" pitchFamily="34" charset="0"/>
              </a:rPr>
              <a:t>den </a:t>
            </a:r>
            <a:r>
              <a:rPr lang="es-MX" sz="2400" dirty="0">
                <a:latin typeface="Berlin Sans FB" pitchFamily="34" charset="0"/>
              </a:rPr>
              <a:t>viabilidad al </a:t>
            </a:r>
            <a:r>
              <a:rPr lang="es-MX" sz="2400" dirty="0" smtClean="0">
                <a:latin typeface="Berlin Sans FB" pitchFamily="34" charset="0"/>
              </a:rPr>
              <a:t>propósito </a:t>
            </a:r>
            <a:r>
              <a:rPr lang="es-MX" sz="2400" dirty="0">
                <a:latin typeface="Berlin Sans FB" pitchFamily="34" charset="0"/>
              </a:rPr>
              <a:t>de aumento de la inversión </a:t>
            </a:r>
            <a:r>
              <a:rPr lang="es-MX" sz="2400" dirty="0" smtClean="0">
                <a:latin typeface="Berlin Sans FB" pitchFamily="34" charset="0"/>
              </a:rPr>
              <a:t>privada</a:t>
            </a:r>
          </a:p>
          <a:p>
            <a:pPr lvl="2">
              <a:lnSpc>
                <a:spcPct val="80000"/>
              </a:lnSpc>
            </a:pPr>
            <a:r>
              <a:rPr lang="es-MX" dirty="0" smtClean="0">
                <a:latin typeface="Berlin Sans FB" pitchFamily="34" charset="0"/>
              </a:rPr>
              <a:t>Corporación </a:t>
            </a:r>
            <a:r>
              <a:rPr lang="es-MX" dirty="0" err="1" smtClean="0">
                <a:latin typeface="Berlin Sans FB" pitchFamily="34" charset="0"/>
              </a:rPr>
              <a:t>Invest</a:t>
            </a:r>
            <a:r>
              <a:rPr lang="es-MX" dirty="0" smtClean="0">
                <a:latin typeface="Berlin Sans FB" pitchFamily="34" charset="0"/>
              </a:rPr>
              <a:t> in Bogotá </a:t>
            </a:r>
          </a:p>
          <a:p>
            <a:pPr lvl="2">
              <a:lnSpc>
                <a:spcPct val="80000"/>
              </a:lnSpc>
            </a:pPr>
            <a:r>
              <a:rPr lang="es-MX" dirty="0" smtClean="0">
                <a:latin typeface="Berlin Sans FB" pitchFamily="34" charset="0"/>
              </a:rPr>
              <a:t>Bogotá Emprendedora</a:t>
            </a:r>
            <a:endParaRPr lang="es-ES" dirty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FF9900"/>
                </a:solidFill>
                <a:latin typeface="Berlin Sans FB" pitchFamily="34" charset="0"/>
              </a:rPr>
              <a:t>Los gobiernos de la </a:t>
            </a:r>
            <a:r>
              <a:rPr lang="es-ES" sz="3600" dirty="0" smtClean="0">
                <a:solidFill>
                  <a:srgbClr val="FF9900"/>
                </a:solidFill>
                <a:latin typeface="Berlin Sans FB" pitchFamily="34" charset="0"/>
              </a:rPr>
              <a:t>izquierda, ¿para atrás?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600200"/>
            <a:ext cx="7704856" cy="4525963"/>
          </a:xfrm>
        </p:spPr>
        <p:txBody>
          <a:bodyPr/>
          <a:lstStyle/>
          <a:p>
            <a:r>
              <a:rPr lang="es-ES" dirty="0" smtClean="0">
                <a:solidFill>
                  <a:srgbClr val="FF9900"/>
                </a:solidFill>
                <a:latin typeface="Berlin Sans FB" pitchFamily="34" charset="0"/>
              </a:rPr>
              <a:t>2008-2011</a:t>
            </a:r>
          </a:p>
          <a:p>
            <a:pPr lvl="1"/>
            <a:r>
              <a:rPr lang="es-ES" dirty="0" smtClean="0">
                <a:latin typeface="Berlin Sans FB" pitchFamily="34" charset="0"/>
              </a:rPr>
              <a:t>Sostener lo existente</a:t>
            </a:r>
          </a:p>
          <a:p>
            <a:pPr lvl="1"/>
            <a:r>
              <a:rPr lang="es-ES" dirty="0" smtClean="0">
                <a:latin typeface="Berlin Sans FB" pitchFamily="34" charset="0"/>
              </a:rPr>
              <a:t>El carrusel de la contratación</a:t>
            </a:r>
          </a:p>
          <a:p>
            <a:pPr marL="457200" lvl="1" indent="0">
              <a:buNone/>
            </a:pPr>
            <a:endParaRPr lang="es-ES" dirty="0" smtClean="0">
              <a:latin typeface="Berlin Sans FB" pitchFamily="34" charset="0"/>
            </a:endParaRPr>
          </a:p>
          <a:p>
            <a:r>
              <a:rPr lang="es-ES" dirty="0" smtClean="0">
                <a:solidFill>
                  <a:srgbClr val="FF9900"/>
                </a:solidFill>
                <a:latin typeface="Berlin Sans FB" pitchFamily="34" charset="0"/>
              </a:rPr>
              <a:t>2012-2015</a:t>
            </a:r>
            <a:endParaRPr lang="es-ES" dirty="0" smtClean="0">
              <a:latin typeface="Berlin Sans FB" pitchFamily="34" charset="0"/>
            </a:endParaRPr>
          </a:p>
          <a:p>
            <a:pPr lvl="1"/>
            <a:r>
              <a:rPr lang="es-ES" dirty="0">
                <a:latin typeface="Berlin Sans FB" pitchFamily="34" charset="0"/>
              </a:rPr>
              <a:t>Exenciones y reversa tributaria</a:t>
            </a:r>
          </a:p>
          <a:p>
            <a:pPr lvl="1"/>
            <a:r>
              <a:rPr lang="es-ES" dirty="0" smtClean="0">
                <a:latin typeface="Berlin Sans FB" pitchFamily="34" charset="0"/>
              </a:rPr>
              <a:t>La valorización frustrada</a:t>
            </a:r>
          </a:p>
          <a:p>
            <a:pPr lvl="1"/>
            <a:r>
              <a:rPr lang="es-ES" dirty="0" smtClean="0">
                <a:latin typeface="Berlin Sans FB" pitchFamily="34" charset="0"/>
              </a:rPr>
              <a:t>Recursos sin ejecución</a:t>
            </a:r>
          </a:p>
          <a:p>
            <a:pPr marL="457200" lvl="1" indent="0">
              <a:buNone/>
            </a:pPr>
            <a:endParaRPr lang="es-ES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4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O" sz="4000" dirty="0" smtClean="0">
                <a:solidFill>
                  <a:srgbClr val="FF9900"/>
                </a:solidFill>
                <a:latin typeface="Berlin Sans FB" pitchFamily="34" charset="0"/>
              </a:rPr>
              <a:t>Resultados de la estrategia</a:t>
            </a:r>
            <a:endParaRPr lang="es-ES" sz="4000" dirty="0">
              <a:solidFill>
                <a:srgbClr val="FF99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214810" y="1071546"/>
            <a:ext cx="5357850" cy="5348287"/>
            <a:chOff x="2471" y="663"/>
            <a:chExt cx="3493" cy="3266"/>
          </a:xfrm>
        </p:grpSpPr>
        <p:pic>
          <p:nvPicPr>
            <p:cNvPr id="84996" name="Picture 4"/>
            <p:cNvPicPr preferRelativeResize="0"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71" y="2341"/>
              <a:ext cx="3493" cy="15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472" y="663"/>
              <a:ext cx="3402" cy="3166"/>
              <a:chOff x="2472" y="663"/>
              <a:chExt cx="3402" cy="3166"/>
            </a:xfrm>
          </p:grpSpPr>
          <p:pic>
            <p:nvPicPr>
              <p:cNvPr id="84998" name="Picture 6"/>
              <p:cNvPicPr preferRelativeResize="0">
                <a:picLocks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472" y="663"/>
                <a:ext cx="3402" cy="163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84999" name="Line 7"/>
              <p:cNvSpPr>
                <a:spLocks noChangeShapeType="1"/>
              </p:cNvSpPr>
              <p:nvPr/>
            </p:nvSpPr>
            <p:spPr bwMode="auto">
              <a:xfrm flipV="1">
                <a:off x="4785" y="890"/>
                <a:ext cx="0" cy="1089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5000" name="Line 8"/>
              <p:cNvSpPr>
                <a:spLocks noChangeShapeType="1"/>
              </p:cNvSpPr>
              <p:nvPr/>
            </p:nvSpPr>
            <p:spPr bwMode="auto">
              <a:xfrm flipV="1">
                <a:off x="4785" y="2546"/>
                <a:ext cx="0" cy="929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5001" name="Rectangle 9"/>
              <p:cNvSpPr>
                <a:spLocks noChangeArrowheads="1"/>
              </p:cNvSpPr>
              <p:nvPr/>
            </p:nvSpPr>
            <p:spPr bwMode="auto">
              <a:xfrm>
                <a:off x="2562" y="837"/>
                <a:ext cx="227" cy="1035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>
                  <a:lnSpc>
                    <a:spcPct val="210000"/>
                  </a:lnSpc>
                </a:pPr>
                <a:r>
                  <a:rPr lang="es-CO" sz="1000">
                    <a:solidFill>
                      <a:schemeClr val="bg1"/>
                    </a:solidFill>
                  </a:rPr>
                  <a:t>USD</a:t>
                </a:r>
              </a:p>
              <a:p>
                <a:pPr algn="ctr">
                  <a:lnSpc>
                    <a:spcPct val="210000"/>
                  </a:lnSpc>
                </a:pPr>
                <a:r>
                  <a:rPr lang="es-CO" sz="1000">
                    <a:solidFill>
                      <a:schemeClr val="bg1"/>
                    </a:solidFill>
                  </a:rPr>
                  <a:t>1SSS3</a:t>
                </a:r>
              </a:p>
            </p:txBody>
          </p:sp>
          <p:sp>
            <p:nvSpPr>
              <p:cNvPr id="85002" name="Rectangle 10"/>
              <p:cNvSpPr>
                <a:spLocks noChangeArrowheads="1"/>
              </p:cNvSpPr>
              <p:nvPr/>
            </p:nvSpPr>
            <p:spPr bwMode="auto">
              <a:xfrm>
                <a:off x="2517" y="853"/>
                <a:ext cx="317" cy="1231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>
                  <a:lnSpc>
                    <a:spcPct val="210000"/>
                  </a:lnSpc>
                </a:pPr>
                <a:r>
                  <a:rPr lang="es-CO" sz="1000"/>
                  <a:t>USD</a:t>
                </a:r>
              </a:p>
              <a:p>
                <a:pPr algn="ctr">
                  <a:lnSpc>
                    <a:spcPct val="210000"/>
                  </a:lnSpc>
                </a:pPr>
                <a:r>
                  <a:rPr lang="es-CO" sz="1000"/>
                  <a:t>1904</a:t>
                </a:r>
              </a:p>
              <a:p>
                <a:pPr algn="ctr">
                  <a:lnSpc>
                    <a:spcPct val="210000"/>
                  </a:lnSpc>
                </a:pPr>
                <a:r>
                  <a:rPr lang="es-CO" sz="1000"/>
                  <a:t>1523</a:t>
                </a:r>
              </a:p>
              <a:p>
                <a:pPr algn="ctr">
                  <a:lnSpc>
                    <a:spcPct val="210000"/>
                  </a:lnSpc>
                </a:pPr>
                <a:r>
                  <a:rPr lang="es-CO" sz="1000"/>
                  <a:t>1142</a:t>
                </a:r>
              </a:p>
              <a:p>
                <a:pPr algn="ctr">
                  <a:lnSpc>
                    <a:spcPct val="210000"/>
                  </a:lnSpc>
                </a:pPr>
                <a:r>
                  <a:rPr lang="es-CO" sz="1000"/>
                  <a:t>  761</a:t>
                </a:r>
              </a:p>
              <a:p>
                <a:pPr algn="ctr">
                  <a:lnSpc>
                    <a:spcPct val="210000"/>
                  </a:lnSpc>
                </a:pPr>
                <a:r>
                  <a:rPr lang="es-CO" sz="1000"/>
                  <a:t>     38 </a:t>
                </a:r>
              </a:p>
            </p:txBody>
          </p:sp>
          <p:sp>
            <p:nvSpPr>
              <p:cNvPr id="85003" name="Rectangle 11"/>
              <p:cNvSpPr>
                <a:spLocks noChangeArrowheads="1"/>
              </p:cNvSpPr>
              <p:nvPr/>
            </p:nvSpPr>
            <p:spPr bwMode="auto">
              <a:xfrm>
                <a:off x="2517" y="2499"/>
                <a:ext cx="318" cy="1330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>
                  <a:lnSpc>
                    <a:spcPct val="190000"/>
                  </a:lnSpc>
                </a:pPr>
                <a:r>
                  <a:rPr lang="es-CO" sz="800"/>
                  <a:t>USD</a:t>
                </a:r>
              </a:p>
              <a:p>
                <a:pPr algn="ctr">
                  <a:lnSpc>
                    <a:spcPct val="190000"/>
                  </a:lnSpc>
                </a:pPr>
                <a:r>
                  <a:rPr lang="es-CO" sz="800"/>
                  <a:t>1904</a:t>
                </a:r>
              </a:p>
              <a:p>
                <a:pPr algn="ctr">
                  <a:lnSpc>
                    <a:spcPct val="190000"/>
                  </a:lnSpc>
                </a:pPr>
                <a:r>
                  <a:rPr lang="es-CO" sz="800"/>
                  <a:t>1523</a:t>
                </a:r>
              </a:p>
              <a:p>
                <a:pPr algn="ctr">
                  <a:lnSpc>
                    <a:spcPct val="190000"/>
                  </a:lnSpc>
                </a:pPr>
                <a:r>
                  <a:rPr lang="es-CO" sz="800"/>
                  <a:t>1142</a:t>
                </a:r>
              </a:p>
              <a:p>
                <a:pPr algn="ctr">
                  <a:lnSpc>
                    <a:spcPct val="190000"/>
                  </a:lnSpc>
                </a:pPr>
                <a:r>
                  <a:rPr lang="es-CO" sz="800"/>
                  <a:t>  761</a:t>
                </a:r>
              </a:p>
              <a:p>
                <a:pPr algn="ctr">
                  <a:lnSpc>
                    <a:spcPct val="190000"/>
                  </a:lnSpc>
                </a:pPr>
                <a:r>
                  <a:rPr lang="es-CO" sz="800"/>
                  <a:t>     38 </a:t>
                </a:r>
              </a:p>
              <a:p>
                <a:pPr algn="ctr">
                  <a:lnSpc>
                    <a:spcPct val="190000"/>
                  </a:lnSpc>
                </a:pPr>
                <a:endParaRPr lang="es-CO" sz="800"/>
              </a:p>
              <a:p>
                <a:pPr algn="ctr">
                  <a:lnSpc>
                    <a:spcPct val="190000"/>
                  </a:lnSpc>
                </a:pPr>
                <a:endParaRPr lang="es-CO" sz="800"/>
              </a:p>
              <a:p>
                <a:pPr algn="ctr">
                  <a:lnSpc>
                    <a:spcPct val="190000"/>
                  </a:lnSpc>
                </a:pPr>
                <a:endParaRPr lang="es-CO" sz="800"/>
              </a:p>
            </p:txBody>
          </p:sp>
          <p:sp>
            <p:nvSpPr>
              <p:cNvPr id="85004" name="Line 12"/>
              <p:cNvSpPr>
                <a:spLocks noChangeShapeType="1"/>
              </p:cNvSpPr>
              <p:nvPr/>
            </p:nvSpPr>
            <p:spPr bwMode="auto">
              <a:xfrm>
                <a:off x="2835" y="2545"/>
                <a:ext cx="0" cy="90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5005" name="Text Box 13"/>
              <p:cNvSpPr txBox="1">
                <a:spLocks noChangeArrowheads="1"/>
              </p:cNvSpPr>
              <p:nvPr/>
            </p:nvSpPr>
            <p:spPr bwMode="auto">
              <a:xfrm>
                <a:off x="2835" y="709"/>
                <a:ext cx="2552" cy="139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s-ES_tradnl" sz="900" b="1"/>
                  <a:t>USD 2004</a:t>
                </a:r>
                <a:endParaRPr lang="es-ES" sz="900" b="1"/>
              </a:p>
            </p:txBody>
          </p:sp>
          <p:sp>
            <p:nvSpPr>
              <p:cNvPr id="85006" name="Text Box 14"/>
              <p:cNvSpPr txBox="1">
                <a:spLocks noChangeArrowheads="1"/>
              </p:cNvSpPr>
              <p:nvPr/>
            </p:nvSpPr>
            <p:spPr bwMode="auto">
              <a:xfrm>
                <a:off x="2925" y="2388"/>
                <a:ext cx="2553" cy="139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s-ES_tradnl" sz="900" b="1"/>
                  <a:t>USD 2004</a:t>
                </a:r>
                <a:endParaRPr lang="es-ES" sz="900" b="1"/>
              </a:p>
            </p:txBody>
          </p:sp>
        </p:grpSp>
      </p:grpSp>
      <p:sp>
        <p:nvSpPr>
          <p:cNvPr id="85007" name="Rectangle 15"/>
          <p:cNvSpPr>
            <a:spLocks noChangeArrowheads="1"/>
          </p:cNvSpPr>
          <p:nvPr/>
        </p:nvSpPr>
        <p:spPr bwMode="auto">
          <a:xfrm>
            <a:off x="214282" y="1142984"/>
            <a:ext cx="3929090" cy="5276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rgbClr val="FF3300"/>
              </a:buClr>
            </a:pPr>
            <a:endParaRPr lang="es-ES" sz="2000" dirty="0" smtClean="0">
              <a:latin typeface="Berlin Sans FB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rgbClr val="FF3300"/>
              </a:buClr>
            </a:pPr>
            <a:r>
              <a:rPr lang="es-ES" sz="2000" dirty="0" smtClean="0">
                <a:latin typeface="Berlin Sans FB" pitchFamily="34" charset="0"/>
              </a:rPr>
              <a:t>Cultura Tributaria</a:t>
            </a:r>
          </a:p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rgbClr val="FF3300"/>
              </a:buClr>
            </a:pPr>
            <a:r>
              <a:rPr lang="es-ES" sz="2000" dirty="0" smtClean="0">
                <a:latin typeface="Berlin Sans FB" pitchFamily="34" charset="0"/>
              </a:rPr>
              <a:t>Incremento de Ingresos Tributarios </a:t>
            </a:r>
          </a:p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rgbClr val="FF3300"/>
              </a:buClr>
            </a:pPr>
            <a:r>
              <a:rPr lang="es-ES" sz="2000" dirty="0" smtClean="0">
                <a:latin typeface="Berlin Sans FB" pitchFamily="34" charset="0"/>
              </a:rPr>
              <a:t>Racionalización del Gasto </a:t>
            </a:r>
          </a:p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rgbClr val="FF3300"/>
              </a:buClr>
            </a:pPr>
            <a:r>
              <a:rPr lang="es-ES" sz="2000" dirty="0" smtClean="0">
                <a:latin typeface="Berlin Sans FB" pitchFamily="34" charset="0"/>
              </a:rPr>
              <a:t>Alta capacidad de Ahorro/Inversión</a:t>
            </a:r>
          </a:p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rgbClr val="FF3300"/>
              </a:buClr>
            </a:pPr>
            <a:r>
              <a:rPr lang="es-ES" sz="2000" dirty="0" smtClean="0">
                <a:latin typeface="Berlin Sans FB" pitchFamily="34" charset="0"/>
              </a:rPr>
              <a:t>Eficiente Administración de la tesorería y el endeudamiento</a:t>
            </a:r>
          </a:p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rgbClr val="FF3300"/>
              </a:buClr>
            </a:pPr>
            <a:r>
              <a:rPr lang="es-ES" sz="2000" dirty="0" smtClean="0">
                <a:latin typeface="Berlin Sans FB" pitchFamily="34" charset="0"/>
              </a:rPr>
              <a:t>Institucionalización de la Gestión y control de Riesgo Financiero</a:t>
            </a:r>
          </a:p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rgbClr val="FF3300"/>
              </a:buClr>
            </a:pPr>
            <a:r>
              <a:rPr lang="es-ES" sz="2000" dirty="0" smtClean="0">
                <a:latin typeface="Berlin Sans FB" pitchFamily="34" charset="0"/>
              </a:rPr>
              <a:t>Planeación Financiera</a:t>
            </a:r>
            <a:r>
              <a:rPr lang="es-ES" sz="2000" dirty="0">
                <a:latin typeface="Berlin Sans FB" pitchFamily="34" charset="0"/>
              </a:rPr>
              <a:t>, Presupuesto Orientado </a:t>
            </a:r>
            <a:r>
              <a:rPr lang="es-ES" sz="2000" dirty="0" smtClean="0">
                <a:latin typeface="Berlin Sans FB" pitchFamily="34" charset="0"/>
              </a:rPr>
              <a:t>por Resultados</a:t>
            </a:r>
            <a:r>
              <a:rPr lang="es-ES" sz="2000" dirty="0">
                <a:latin typeface="Berlin Sans FB" pitchFamily="34" charset="0"/>
              </a:rPr>
              <a:t>, </a:t>
            </a:r>
            <a:r>
              <a:rPr lang="es-ES" sz="2000" dirty="0" smtClean="0">
                <a:latin typeface="Berlin Sans FB" pitchFamily="34" charset="0"/>
              </a:rPr>
              <a:t>Marco </a:t>
            </a:r>
            <a:r>
              <a:rPr lang="es-ES" sz="2000" dirty="0">
                <a:latin typeface="Berlin Sans FB" pitchFamily="34" charset="0"/>
              </a:rPr>
              <a:t>Fiscal de Mediano </a:t>
            </a:r>
            <a:r>
              <a:rPr lang="es-ES" sz="2000" dirty="0" smtClean="0">
                <a:latin typeface="Berlin Sans FB" pitchFamily="34" charset="0"/>
              </a:rPr>
              <a:t>Plazo</a:t>
            </a:r>
          </a:p>
          <a:p>
            <a:pPr marL="342900" indent="-342900">
              <a:lnSpc>
                <a:spcPct val="90000"/>
              </a:lnSpc>
              <a:spcBef>
                <a:spcPct val="50000"/>
              </a:spcBef>
              <a:buClr>
                <a:srgbClr val="FF3300"/>
              </a:buClr>
            </a:pPr>
            <a:r>
              <a:rPr lang="es-ES" sz="2000" dirty="0" smtClean="0">
                <a:latin typeface="Berlin Sans FB" pitchFamily="34" charset="0"/>
              </a:rPr>
              <a:t>Calificación de riesgo nacional AAA – internacional BBB</a:t>
            </a:r>
            <a:endParaRPr lang="es-ES" sz="2000" dirty="0">
              <a:latin typeface="Berlin Sans FB" pitchFamily="34" charset="0"/>
            </a:endParaRPr>
          </a:p>
        </p:txBody>
      </p:sp>
      <p:sp>
        <p:nvSpPr>
          <p:cNvPr id="85009" name="Text Box 17"/>
          <p:cNvSpPr txBox="1">
            <a:spLocks noChangeArrowheads="1"/>
          </p:cNvSpPr>
          <p:nvPr/>
        </p:nvSpPr>
        <p:spPr bwMode="auto">
          <a:xfrm>
            <a:off x="285720" y="214290"/>
            <a:ext cx="86407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3600" dirty="0">
                <a:solidFill>
                  <a:srgbClr val="FF9900"/>
                </a:solidFill>
                <a:latin typeface="Berlin Sans FB" pitchFamily="34" charset="0"/>
              </a:rPr>
              <a:t>Sostenibilidad, seguridad fiscal y financiera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785794"/>
            <a:ext cx="8501065" cy="5500726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5429256" y="6357958"/>
            <a:ext cx="33730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 smtClean="0">
                <a:solidFill>
                  <a:srgbClr val="FF9900"/>
                </a:solidFill>
                <a:latin typeface="Berlin Sans FB" pitchFamily="34" charset="0"/>
              </a:rPr>
              <a:t>Dirección Distrital de Impuestos, 2009</a:t>
            </a:r>
            <a:endParaRPr lang="es-ES" sz="1600" dirty="0">
              <a:solidFill>
                <a:srgbClr val="FF99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1 Título"/>
          <p:cNvSpPr>
            <a:spLocks noGrp="1"/>
          </p:cNvSpPr>
          <p:nvPr>
            <p:ph type="title"/>
          </p:nvPr>
        </p:nvSpPr>
        <p:spPr>
          <a:xfrm>
            <a:off x="285720" y="142852"/>
            <a:ext cx="8229600" cy="857256"/>
          </a:xfrm>
        </p:spPr>
        <p:txBody>
          <a:bodyPr>
            <a:noAutofit/>
          </a:bodyPr>
          <a:lstStyle/>
          <a:p>
            <a: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  <a:t>Ingresos Administración Central 2009</a:t>
            </a:r>
            <a:endParaRPr lang="es-ES" sz="3600" dirty="0" smtClean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1028" name="9 Rectángulo"/>
          <p:cNvSpPr>
            <a:spLocks noChangeArrowheads="1"/>
          </p:cNvSpPr>
          <p:nvPr/>
        </p:nvSpPr>
        <p:spPr bwMode="auto">
          <a:xfrm>
            <a:off x="4214810" y="1285860"/>
            <a:ext cx="471490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1200" b="1" dirty="0"/>
              <a:t>Evolución </a:t>
            </a:r>
            <a:r>
              <a:rPr lang="es-CO" sz="1200" b="1" dirty="0" smtClean="0"/>
              <a:t>Ingresos </a:t>
            </a:r>
            <a:r>
              <a:rPr lang="es-CO" sz="1200" b="1" dirty="0"/>
              <a:t>totales </a:t>
            </a:r>
            <a:r>
              <a:rPr lang="es-CO" sz="1200" b="1" dirty="0" smtClean="0"/>
              <a:t> Administración </a:t>
            </a:r>
            <a:r>
              <a:rPr lang="es-CO" sz="1200" b="1" dirty="0"/>
              <a:t>Central </a:t>
            </a:r>
            <a:r>
              <a:rPr lang="es-CO" sz="1200" b="1" dirty="0" smtClean="0"/>
              <a:t> 1990-2009</a:t>
            </a:r>
            <a:r>
              <a:rPr lang="es-CO" sz="1200" dirty="0" smtClean="0"/>
              <a:t> </a:t>
            </a:r>
            <a:endParaRPr lang="es-ES" sz="1200" dirty="0"/>
          </a:p>
        </p:txBody>
      </p:sp>
      <p:sp>
        <p:nvSpPr>
          <p:cNvPr id="1029" name="Text Box 5" descr="Papel seda azul"/>
          <p:cNvSpPr txBox="1">
            <a:spLocks noChangeArrowheads="1"/>
          </p:cNvSpPr>
          <p:nvPr/>
        </p:nvSpPr>
        <p:spPr bwMode="auto">
          <a:xfrm>
            <a:off x="4429124" y="5000636"/>
            <a:ext cx="4500562" cy="1246495"/>
          </a:xfrm>
          <a:prstGeom prst="rect">
            <a:avLst/>
          </a:prstGeom>
          <a:blipFill dpi="0" rotWithShape="1">
            <a:blip r:embed="rId2" cstate="print">
              <a:alphaModFix amt="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CO" sz="1500" dirty="0">
                <a:latin typeface="Berlin Sans FB" pitchFamily="34" charset="0"/>
              </a:rPr>
              <a:t>Los ingresos totales de la Admón. Central responden a la dinámica económica del país y de la ciudad, a la capacidad de generar recursos de las empresas distritales, a las relaciones Distrito-Nación y a los ajustes normativos en el estatuto tributario local.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214282" y="1214422"/>
            <a:ext cx="371475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MX" sz="1050" dirty="0">
                <a:latin typeface="Arial" pitchFamily="34" charset="0"/>
              </a:rPr>
              <a:t>Millones de pesos de </a:t>
            </a:r>
            <a:r>
              <a:rPr lang="es-MX" sz="1050" dirty="0" smtClean="0">
                <a:latin typeface="Arial" pitchFamily="34" charset="0"/>
              </a:rPr>
              <a:t>2009</a:t>
            </a:r>
            <a:endParaRPr lang="es-ES" sz="1050" dirty="0">
              <a:latin typeface="Arial" pitchFamily="34" charset="0"/>
            </a:endParaRPr>
          </a:p>
        </p:txBody>
      </p:sp>
      <p:graphicFrame>
        <p:nvGraphicFramePr>
          <p:cNvPr id="10" name="Chart 164"/>
          <p:cNvGraphicFramePr>
            <a:graphicFrameLocks/>
          </p:cNvGraphicFramePr>
          <p:nvPr/>
        </p:nvGraphicFramePr>
        <p:xfrm>
          <a:off x="4286248" y="1571612"/>
          <a:ext cx="4714908" cy="3357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285720" y="1571612"/>
          <a:ext cx="3786214" cy="4760364"/>
        </p:xfrm>
        <a:graphic>
          <a:graphicData uri="http://schemas.openxmlformats.org/drawingml/2006/table">
            <a:tbl>
              <a:tblPr/>
              <a:tblGrid>
                <a:gridCol w="2456213"/>
                <a:gridCol w="686452"/>
                <a:gridCol w="643549"/>
              </a:tblGrid>
              <a:tr h="21063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2009 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% PIB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1063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Ingresos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6.679.239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5,52%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1063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1.1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Ingresos Corrientes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4.140.958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3,42%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063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1.1.1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Tributarios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3.874.262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3,20%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0636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1.1.1.1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Predial Unificado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757.859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0636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1.1.1.2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Industria, Comercio y Avisos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2.093.898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1,73%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0636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1.1.1.3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Vehículos Automotores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287.970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0,24%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0636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1.1.1.4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Consumo de Cerveza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269.973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0,22%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0636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1.1.1.5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Sobretasa a la Gasolina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300.664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0,25%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0636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1.1.1.6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Otros Ingresos Tributarios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163.898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0,14%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063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1.1.2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No Tributarios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266.696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0,22%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541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1.2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Transferencias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2.003.077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1,66%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541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1.2.1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</a:t>
                      </a:r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Nación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1.990.379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541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1.2.1.1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SGP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1.988.075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5416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1.2.1.3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Otras Nación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2.304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5416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1.2.2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Entidades Distritales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1.270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5416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1.2.3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Otras Transferencias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11.428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0,01%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0636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1.3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Recursos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535.203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0,44%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0636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1.3.1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Rendimientos por Operaciones 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                                                   Financieras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170.095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0,14%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0636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1.3.2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Exced. Finan. Estapublicos y 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Utilid.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Empresas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252.205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0,21%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0636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1.3.3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Otros Recursos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112.904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0,09%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" name="14 CuadroTexto"/>
          <p:cNvSpPr txBox="1"/>
          <p:nvPr/>
        </p:nvSpPr>
        <p:spPr>
          <a:xfrm>
            <a:off x="285720" y="6429396"/>
            <a:ext cx="1143008" cy="25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MX" sz="1050" dirty="0" smtClean="0">
                <a:latin typeface="Arial" pitchFamily="34" charset="0"/>
              </a:rPr>
              <a:t>P: preliminar</a:t>
            </a:r>
            <a:endParaRPr lang="es-ES" sz="1050" dirty="0">
              <a:latin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072198" y="6488668"/>
            <a:ext cx="2985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dirty="0" smtClean="0">
                <a:latin typeface="Berlin Sans FB" pitchFamily="34" charset="0"/>
              </a:rPr>
              <a:t>Secretaria de Hacienda, 2010</a:t>
            </a:r>
            <a:endParaRPr lang="es-VE" dirty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572428" cy="714380"/>
          </a:xfrm>
        </p:spPr>
        <p:txBody>
          <a:bodyPr>
            <a:normAutofit/>
          </a:bodyPr>
          <a:lstStyle/>
          <a:p>
            <a:r>
              <a:rPr lang="es-CO" sz="3600" dirty="0" smtClean="0">
                <a:solidFill>
                  <a:srgbClr val="FF9900"/>
                </a:solidFill>
                <a:latin typeface="Berlin Sans FB" pitchFamily="34" charset="0"/>
              </a:rPr>
              <a:t>Así es Bogotá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683568" y="1124744"/>
            <a:ext cx="7858180" cy="5544616"/>
          </a:xfrm>
          <a:ln w="28575">
            <a:solidFill>
              <a:srgbClr val="FF9900"/>
            </a:solidFill>
          </a:ln>
        </p:spPr>
        <p:txBody>
          <a:bodyPr>
            <a:noAutofit/>
          </a:bodyPr>
          <a:lstStyle/>
          <a:p>
            <a:pPr algn="l"/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Año de Fundación: 			                	             1.538</a:t>
            </a:r>
          </a:p>
          <a:p>
            <a:pPr algn="l"/>
            <a:endParaRPr lang="es-CO" sz="1800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algn="l"/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Población 2014 (DANE-SDP)                                  aprox. 7’700.000 - 15% del país</a:t>
            </a:r>
          </a:p>
          <a:p>
            <a:pPr algn="l"/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						                          </a:t>
            </a:r>
            <a:r>
              <a:rPr lang="es-CO" sz="1800" dirty="0">
                <a:solidFill>
                  <a:schemeClr val="tx1"/>
                </a:solidFill>
                <a:latin typeface="Berlin Sans FB" pitchFamily="34" charset="0"/>
              </a:rPr>
              <a:t>  </a:t>
            </a:r>
            <a:endParaRPr lang="es-CO" sz="1800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algn="l"/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Tasa </a:t>
            </a:r>
            <a:r>
              <a:rPr lang="es-CO" sz="1800" dirty="0">
                <a:solidFill>
                  <a:schemeClr val="tx1"/>
                </a:solidFill>
                <a:latin typeface="Berlin Sans FB" pitchFamily="34" charset="0"/>
              </a:rPr>
              <a:t>de homicidios 2014		                                      16.7 x 100.000 hab.</a:t>
            </a:r>
          </a:p>
          <a:p>
            <a:pPr algn="l"/>
            <a:endParaRPr lang="es-CO" sz="1800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algn="l"/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La</a:t>
            </a:r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s-CO" sz="1800" dirty="0">
                <a:solidFill>
                  <a:schemeClr val="tx1"/>
                </a:solidFill>
                <a:latin typeface="Berlin Sans FB" pitchFamily="34" charset="0"/>
              </a:rPr>
              <a:t>ciudad </a:t>
            </a:r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cumplirá </a:t>
            </a:r>
            <a:r>
              <a:rPr lang="es-CO" sz="1800" dirty="0">
                <a:solidFill>
                  <a:schemeClr val="tx1"/>
                </a:solidFill>
                <a:latin typeface="Berlin Sans FB" pitchFamily="34" charset="0"/>
              </a:rPr>
              <a:t>ODM </a:t>
            </a:r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2015 - NU </a:t>
            </a:r>
          </a:p>
          <a:p>
            <a:pPr algn="l"/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Línea de indigencia 2012						2%</a:t>
            </a:r>
          </a:p>
          <a:p>
            <a:pPr algn="l"/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Línea de pobreza 2012						11%</a:t>
            </a:r>
          </a:p>
          <a:p>
            <a:pPr algn="l"/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Índice de condiciones de vida	 2011 				              0,90</a:t>
            </a:r>
          </a:p>
          <a:p>
            <a:pPr algn="l"/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Índice de Desarrollo Humano 2006				              0,83</a:t>
            </a:r>
          </a:p>
          <a:p>
            <a:pPr algn="l"/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Índice de Gini 2012						            0,497</a:t>
            </a:r>
          </a:p>
          <a:p>
            <a:pPr algn="l"/>
            <a:endParaRPr lang="es-CO" sz="1800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algn="l"/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PIB 2013	    	</a:t>
            </a:r>
            <a:r>
              <a:rPr lang="es-CO" sz="1800" dirty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                          USD </a:t>
            </a:r>
            <a:r>
              <a:rPr lang="es-ES" sz="1800" dirty="0" smtClean="0">
                <a:latin typeface="Berlin Sans FB" pitchFamily="34" charset="0"/>
              </a:rPr>
              <a:t>99 billones  (dólares 2013) - </a:t>
            </a:r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25% del país</a:t>
            </a:r>
          </a:p>
          <a:p>
            <a:pPr algn="l"/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PIB per cápita  2013   		       USD </a:t>
            </a:r>
            <a:r>
              <a:rPr lang="es-ES" sz="1800" dirty="0" smtClean="0">
                <a:latin typeface="Berlin Sans FB" pitchFamily="34" charset="0"/>
              </a:rPr>
              <a:t>11000  - 57% superior al nacional</a:t>
            </a:r>
            <a:endParaRPr lang="es-ES" sz="1800" dirty="0">
              <a:latin typeface="Berlin Sans FB" pitchFamily="34" charset="0"/>
            </a:endParaRPr>
          </a:p>
          <a:p>
            <a:pPr algn="l"/>
            <a:r>
              <a:rPr lang="es-CO" sz="1800" dirty="0" smtClean="0">
                <a:solidFill>
                  <a:schemeClr val="tx1"/>
                </a:solidFill>
                <a:latin typeface="Berlin Sans FB" pitchFamily="34" charset="0"/>
              </a:rPr>
              <a:t>Ranking América Economía 2014	        		             	    	 6°</a:t>
            </a:r>
          </a:p>
          <a:p>
            <a:pPr algn="l"/>
            <a:endParaRPr lang="es-CO" sz="1800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algn="l"/>
            <a:endParaRPr lang="es-CO" sz="1800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algn="l"/>
            <a:endParaRPr lang="es-CO" sz="1800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algn="l"/>
            <a:endParaRPr lang="es-ES" sz="1800" dirty="0">
              <a:solidFill>
                <a:schemeClr val="tx1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lstStyle/>
          <a:p>
            <a: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  <a:t>Gastos, balance total y balance primario</a:t>
            </a:r>
            <a:b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</a:br>
            <a: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  <a:t>Administración Central 2009</a:t>
            </a:r>
            <a:endParaRPr lang="es-ES" sz="3600" dirty="0" smtClean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9219" name="9 Rectángulo"/>
          <p:cNvSpPr>
            <a:spLocks noChangeArrowheads="1"/>
          </p:cNvSpPr>
          <p:nvPr/>
        </p:nvSpPr>
        <p:spPr bwMode="auto">
          <a:xfrm>
            <a:off x="4429125" y="1357313"/>
            <a:ext cx="457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CO" sz="1200" b="1" dirty="0">
                <a:latin typeface="Berlin Sans FB" pitchFamily="34" charset="0"/>
              </a:rPr>
              <a:t>Evolución de los gastos totales de la Administración Central </a:t>
            </a:r>
          </a:p>
          <a:p>
            <a:pPr algn="ctr"/>
            <a:r>
              <a:rPr lang="es-CO" sz="1200" b="1" dirty="0" smtClean="0">
                <a:latin typeface="Berlin Sans FB" pitchFamily="34" charset="0"/>
              </a:rPr>
              <a:t>1990-2009</a:t>
            </a:r>
            <a:r>
              <a:rPr lang="es-CO" sz="1200" dirty="0" smtClean="0">
                <a:latin typeface="Berlin Sans FB" pitchFamily="34" charset="0"/>
              </a:rPr>
              <a:t> </a:t>
            </a:r>
            <a:endParaRPr lang="es-ES" sz="1200" dirty="0">
              <a:latin typeface="Berlin Sans FB" pitchFamily="34" charset="0"/>
            </a:endParaRPr>
          </a:p>
        </p:txBody>
      </p:sp>
      <p:sp>
        <p:nvSpPr>
          <p:cNvPr id="9221" name="Text Box 9" descr="Papel seda azul"/>
          <p:cNvSpPr txBox="1">
            <a:spLocks noChangeArrowheads="1"/>
          </p:cNvSpPr>
          <p:nvPr/>
        </p:nvSpPr>
        <p:spPr bwMode="auto">
          <a:xfrm>
            <a:off x="4500563" y="4929188"/>
            <a:ext cx="4429125" cy="1200329"/>
          </a:xfrm>
          <a:prstGeom prst="rect">
            <a:avLst/>
          </a:prstGeom>
          <a:blipFill dpi="0" rotWithShape="1">
            <a:blip r:embed="rId2" cstate="print">
              <a:alphaModFix amt="0"/>
            </a:blip>
            <a:srcRect/>
            <a:tile tx="0" ty="0" sx="100000" sy="100000" flip="none" algn="tl"/>
          </a:blip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dirty="0">
                <a:latin typeface="Berlin Sans FB" pitchFamily="34" charset="0"/>
              </a:rPr>
              <a:t>El gasto total de la Admón. Central se multiplicó casi por tres en un lapso de diez años (1990-2000), pasó del 3% al </a:t>
            </a:r>
            <a:r>
              <a:rPr lang="es-ES" dirty="0" smtClean="0">
                <a:latin typeface="Berlin Sans FB" pitchFamily="34" charset="0"/>
              </a:rPr>
              <a:t>9% </a:t>
            </a:r>
            <a:r>
              <a:rPr lang="es-ES" dirty="0">
                <a:latin typeface="Berlin Sans FB" pitchFamily="34" charset="0"/>
              </a:rPr>
              <a:t>del PIB distrital. 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14282" y="1285860"/>
            <a:ext cx="371475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MX" sz="1050" dirty="0">
                <a:latin typeface="Berlin Sans FB" pitchFamily="34" charset="0"/>
              </a:rPr>
              <a:t>Millones de pesos de </a:t>
            </a:r>
            <a:r>
              <a:rPr lang="es-MX" sz="1050" dirty="0" smtClean="0">
                <a:latin typeface="Berlin Sans FB" pitchFamily="34" charset="0"/>
              </a:rPr>
              <a:t>2009</a:t>
            </a:r>
            <a:endParaRPr lang="es-ES" sz="1050" dirty="0">
              <a:latin typeface="Berlin Sans FB" pitchFamily="34" charset="0"/>
            </a:endParaRPr>
          </a:p>
        </p:txBody>
      </p:sp>
      <p:graphicFrame>
        <p:nvGraphicFramePr>
          <p:cNvPr id="10" name="32 Gráfico"/>
          <p:cNvGraphicFramePr>
            <a:graphicFrameLocks/>
          </p:cNvGraphicFramePr>
          <p:nvPr/>
        </p:nvGraphicFramePr>
        <p:xfrm>
          <a:off x="4357686" y="1857364"/>
          <a:ext cx="4572032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6715140" y="3357562"/>
            <a:ext cx="7521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Inversión</a:t>
            </a:r>
            <a:endParaRPr lang="es-CO" sz="1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7568101" y="3929066"/>
            <a:ext cx="6472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 smtClean="0"/>
              <a:t>Deuda</a:t>
            </a:r>
            <a:endParaRPr lang="es-CO" sz="1000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7643834" y="4143380"/>
            <a:ext cx="8242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>
                <a:solidFill>
                  <a:schemeClr val="bg1"/>
                </a:solidFill>
              </a:rPr>
              <a:t>Corrientes</a:t>
            </a:r>
            <a:endParaRPr lang="es-CO" sz="1000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15 Tabla"/>
          <p:cNvGraphicFramePr>
            <a:graphicFrameLocks noGrp="1"/>
          </p:cNvGraphicFramePr>
          <p:nvPr/>
        </p:nvGraphicFramePr>
        <p:xfrm>
          <a:off x="214282" y="1643050"/>
          <a:ext cx="4071966" cy="3643334"/>
        </p:xfrm>
        <a:graphic>
          <a:graphicData uri="http://schemas.openxmlformats.org/drawingml/2006/table">
            <a:tbl>
              <a:tblPr/>
              <a:tblGrid>
                <a:gridCol w="2641587"/>
                <a:gridCol w="738260"/>
                <a:gridCol w="692119"/>
              </a:tblGrid>
              <a:tr h="20784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2009 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% PIB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0784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2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Gastos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7.074.624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5,85%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0784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2.1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Gastos de Funcionamiento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1.300.066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1,07%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784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2.1.1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Servicios Personales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433.519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0,36%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784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2.1.2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Gastos Generales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112.391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0,09%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784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2.1.3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Transferencias para Funcionamiento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754.156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0,62%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784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2.2</a:t>
                      </a:r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Servicio de la Deuda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276.754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0,23%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784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2.2.1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Interna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90.117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0,07%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784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2.2.1.2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Intereses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89.597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0,07%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784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2.2.1.3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Comisiones y Otros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784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2.2.2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Externa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100.186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0,08%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452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2.2.2.2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Intereses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97.723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0,08%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452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2.2.2.3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Comisiones y Otros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2.463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784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2.2.3</a:t>
                      </a:r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Transferencia Servicio de Deuda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86.451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0,07%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784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2.3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Inversión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5.497.804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4,54%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452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2.3.1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Directa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2.902.150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784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2.3.2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Transferencias para Inversión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2.595.654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2,15%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18 Tabla"/>
          <p:cNvGraphicFramePr>
            <a:graphicFrameLocks noGrp="1"/>
          </p:cNvGraphicFramePr>
          <p:nvPr/>
        </p:nvGraphicFramePr>
        <p:xfrm>
          <a:off x="214282" y="5715016"/>
          <a:ext cx="4071966" cy="500066"/>
        </p:xfrm>
        <a:graphic>
          <a:graphicData uri="http://schemas.openxmlformats.org/drawingml/2006/table">
            <a:tbl>
              <a:tblPr/>
              <a:tblGrid>
                <a:gridCol w="2641587"/>
                <a:gridCol w="738260"/>
                <a:gridCol w="692119"/>
              </a:tblGrid>
              <a:tr h="25003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Balance 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</a:t>
                      </a:r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395.385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-0,33%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50033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Balance 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Primario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</a:t>
                      </a:r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205.082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-0,17%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sp>
        <p:nvSpPr>
          <p:cNvPr id="20" name="19 CuadroTexto"/>
          <p:cNvSpPr txBox="1"/>
          <p:nvPr/>
        </p:nvSpPr>
        <p:spPr>
          <a:xfrm>
            <a:off x="285720" y="6429396"/>
            <a:ext cx="1143008" cy="25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MX" sz="1050" dirty="0" smtClean="0">
                <a:latin typeface="Arial" pitchFamily="34" charset="0"/>
              </a:rPr>
              <a:t>P: preliminar</a:t>
            </a:r>
            <a:endParaRPr lang="es-ES" sz="1050" dirty="0">
              <a:latin typeface="Arial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072198" y="6488668"/>
            <a:ext cx="2985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dirty="0" smtClean="0">
                <a:latin typeface="Berlin Sans FB" pitchFamily="34" charset="0"/>
              </a:rPr>
              <a:t>Secretaria de Hacienda, 2010</a:t>
            </a:r>
            <a:endParaRPr lang="es-VE" dirty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FF9900"/>
                </a:solidFill>
                <a:latin typeface="Berlin Sans FB" pitchFamily="34" charset="0"/>
              </a:rPr>
              <a:t>Ingresos corrientes </a:t>
            </a:r>
            <a:r>
              <a:rPr lang="es-ES" sz="3600" dirty="0" smtClean="0">
                <a:solidFill>
                  <a:srgbClr val="FF9900"/>
                </a:solidFill>
                <a:latin typeface="Berlin Sans FB" pitchFamily="34" charset="0"/>
              </a:rPr>
              <a:t>2013: autonomía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r>
              <a:rPr lang="es-CO" dirty="0">
                <a:latin typeface="Berlin Sans FB" pitchFamily="34" charset="0"/>
              </a:rPr>
              <a:t>Los ingresos corrientes de la Administración Central </a:t>
            </a:r>
            <a:r>
              <a:rPr lang="es-CO" dirty="0" smtClean="0">
                <a:latin typeface="Berlin Sans FB" pitchFamily="34" charset="0"/>
              </a:rPr>
              <a:t>representaron </a:t>
            </a:r>
            <a:r>
              <a:rPr lang="es-CO" dirty="0">
                <a:latin typeface="Berlin Sans FB" pitchFamily="34" charset="0"/>
              </a:rPr>
              <a:t>el 75% de los ingresos totales de este nivel. </a:t>
            </a:r>
            <a:endParaRPr lang="es-CO" dirty="0" smtClean="0">
              <a:latin typeface="Berlin Sans FB" pitchFamily="34" charset="0"/>
            </a:endParaRPr>
          </a:p>
          <a:p>
            <a:r>
              <a:rPr lang="es-CO" dirty="0" smtClean="0">
                <a:latin typeface="Berlin Sans FB" pitchFamily="34" charset="0"/>
              </a:rPr>
              <a:t>La </a:t>
            </a:r>
            <a:r>
              <a:rPr lang="es-CO" dirty="0">
                <a:latin typeface="Berlin Sans FB" pitchFamily="34" charset="0"/>
              </a:rPr>
              <a:t>fuerte dinámica de estos ingresos ha estado asociada al buen comportamiento general que han tenido los principales tributos que recauda el Distrito </a:t>
            </a:r>
            <a:r>
              <a:rPr lang="es-CO" dirty="0" smtClean="0">
                <a:latin typeface="Berlin Sans FB" pitchFamily="34" charset="0"/>
              </a:rPr>
              <a:t>Capital.</a:t>
            </a:r>
          </a:p>
          <a:p>
            <a:r>
              <a:rPr lang="es-CO" dirty="0">
                <a:latin typeface="Berlin Sans FB" pitchFamily="34" charset="0"/>
              </a:rPr>
              <a:t>L</a:t>
            </a:r>
            <a:r>
              <a:rPr lang="es-CO" dirty="0" smtClean="0">
                <a:latin typeface="Berlin Sans FB" pitchFamily="34" charset="0"/>
              </a:rPr>
              <a:t>os </a:t>
            </a:r>
            <a:r>
              <a:rPr lang="es-CO" dirty="0">
                <a:latin typeface="Berlin Sans FB" pitchFamily="34" charset="0"/>
              </a:rPr>
              <a:t>ingresos tributarios, que representan el 89% del total de ingresos corrientes, se han multiplicado por 1,3 veces entre los años 2007 y 2013, pasando de $3,5 billones a $4,8 billones respectivamente.</a:t>
            </a:r>
            <a:endParaRPr lang="es-ES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43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FF9900"/>
                </a:solidFill>
                <a:latin typeface="Berlin Sans FB" pitchFamily="34" charset="0"/>
              </a:rPr>
              <a:t>La paradoja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O" dirty="0" smtClean="0">
                <a:latin typeface="Berlin Sans FB" pitchFamily="34" charset="0"/>
              </a:rPr>
              <a:t>«La </a:t>
            </a:r>
            <a:r>
              <a:rPr lang="es-CO" dirty="0">
                <a:latin typeface="Berlin Sans FB" pitchFamily="34" charset="0"/>
              </a:rPr>
              <a:t>ciudad de Bogotá vive una suerte de paradoja. Mientras la ciudad acaba de salir de un limbo jurídico y político respecto de la Administración “Bogotá Humana” y todavía se sienten los efectos de la fuerte corrupción de la administración anterior, las finanzas de la ciudad han tenido un comportamiento relativamente </a:t>
            </a:r>
            <a:r>
              <a:rPr lang="es-CO" dirty="0" smtClean="0">
                <a:latin typeface="Berlin Sans FB" pitchFamily="34" charset="0"/>
              </a:rPr>
              <a:t>bueno». </a:t>
            </a:r>
            <a:endParaRPr lang="es-CO" dirty="0" smtClean="0">
              <a:latin typeface="Berlin Sans FB" pitchFamily="34" charset="0"/>
            </a:endParaRPr>
          </a:p>
          <a:p>
            <a:endParaRPr lang="es-CO" dirty="0">
              <a:latin typeface="Berlin Sans FB" pitchFamily="34" charset="0"/>
            </a:endParaRPr>
          </a:p>
          <a:p>
            <a:pPr marL="0" indent="0" algn="r">
              <a:buNone/>
            </a:pPr>
            <a:r>
              <a:rPr lang="es-CO" sz="2600" dirty="0" smtClean="0">
                <a:latin typeface="Berlin Sans FB" pitchFamily="34" charset="0"/>
              </a:rPr>
              <a:t>(Estudio Veeduría Distrital, </a:t>
            </a:r>
            <a:r>
              <a:rPr lang="es-CO" sz="2600" dirty="0" smtClean="0">
                <a:latin typeface="Berlin Sans FB" pitchFamily="34" charset="0"/>
              </a:rPr>
              <a:t>2014)</a:t>
            </a:r>
            <a:endParaRPr lang="es-ES" sz="26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43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 idx="4294967295"/>
          </p:nvPr>
        </p:nvSpPr>
        <p:spPr>
          <a:xfrm>
            <a:off x="395536" y="2276872"/>
            <a:ext cx="7772400" cy="1470025"/>
          </a:xfrm>
        </p:spPr>
        <p:txBody>
          <a:bodyPr>
            <a:normAutofit/>
          </a:bodyPr>
          <a:lstStyle/>
          <a:p>
            <a:r>
              <a:rPr lang="es-CO" sz="4000" dirty="0" smtClean="0">
                <a:solidFill>
                  <a:srgbClr val="FF9900"/>
                </a:solidFill>
                <a:latin typeface="Berlin Sans FB" pitchFamily="34" charset="0"/>
              </a:rPr>
              <a:t>4. Perspectivas</a:t>
            </a:r>
            <a:endParaRPr lang="es-ES" sz="4000" dirty="0">
              <a:solidFill>
                <a:srgbClr val="FF99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FF9900"/>
                </a:solidFill>
                <a:latin typeface="Berlin Sans FB" pitchFamily="34" charset="0"/>
              </a:rPr>
              <a:t>Riesgos y amenazas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es-CO" dirty="0">
                <a:latin typeface="Berlin Sans FB" pitchFamily="34" charset="0"/>
              </a:rPr>
              <a:t>La recentralización de la Nación</a:t>
            </a:r>
          </a:p>
          <a:p>
            <a:pPr lvl="2"/>
            <a:r>
              <a:rPr lang="es-CO" dirty="0">
                <a:latin typeface="Berlin Sans FB" pitchFamily="34" charset="0"/>
              </a:rPr>
              <a:t>El posconflicto</a:t>
            </a:r>
          </a:p>
          <a:p>
            <a:r>
              <a:rPr lang="es-CO" dirty="0">
                <a:latin typeface="Berlin Sans FB" pitchFamily="34" charset="0"/>
              </a:rPr>
              <a:t>La resistencia al cambio: de sistemas extractivos a inclusivos</a:t>
            </a:r>
          </a:p>
          <a:p>
            <a:r>
              <a:rPr lang="es-CO" dirty="0">
                <a:latin typeface="Berlin Sans FB" pitchFamily="34" charset="0"/>
              </a:rPr>
              <a:t>Canibalismo </a:t>
            </a:r>
            <a:r>
              <a:rPr lang="es-CO" dirty="0" smtClean="0">
                <a:latin typeface="Berlin Sans FB" pitchFamily="34" charset="0"/>
              </a:rPr>
              <a:t>tributario</a:t>
            </a:r>
            <a:endParaRPr lang="es-CO" dirty="0">
              <a:latin typeface="Berlin Sans FB" pitchFamily="34" charset="0"/>
            </a:endParaRPr>
          </a:p>
          <a:p>
            <a:r>
              <a:rPr lang="es-CO" dirty="0">
                <a:latin typeface="Berlin Sans FB" pitchFamily="34" charset="0"/>
              </a:rPr>
              <a:t>La inercia: estancarse es </a:t>
            </a:r>
            <a:r>
              <a:rPr lang="es-CO" dirty="0" smtClean="0">
                <a:latin typeface="Berlin Sans FB" pitchFamily="34" charset="0"/>
              </a:rPr>
              <a:t>reversar</a:t>
            </a:r>
          </a:p>
          <a:p>
            <a:r>
              <a:rPr lang="es-CO" dirty="0" smtClean="0">
                <a:latin typeface="Berlin Sans FB" pitchFamily="34" charset="0"/>
              </a:rPr>
              <a:t>El </a:t>
            </a:r>
            <a:r>
              <a:rPr lang="es-CO" dirty="0">
                <a:latin typeface="Berlin Sans FB" pitchFamily="34" charset="0"/>
              </a:rPr>
              <a:t>Metro, </a:t>
            </a:r>
            <a:r>
              <a:rPr lang="es-CO" dirty="0" smtClean="0">
                <a:latin typeface="Berlin Sans FB" pitchFamily="34" charset="0"/>
              </a:rPr>
              <a:t>pone </a:t>
            </a:r>
            <a:r>
              <a:rPr lang="es-CO" dirty="0">
                <a:latin typeface="Berlin Sans FB" pitchFamily="34" charset="0"/>
              </a:rPr>
              <a:t>en riesgo la legitimidad y la confianza, además de la </a:t>
            </a:r>
            <a:r>
              <a:rPr lang="es-CO" dirty="0" smtClean="0">
                <a:latin typeface="Berlin Sans FB" pitchFamily="34" charset="0"/>
              </a:rPr>
              <a:t>sostenibilidad</a:t>
            </a:r>
            <a:br>
              <a:rPr lang="es-CO" dirty="0" smtClean="0">
                <a:latin typeface="Berlin Sans FB" pitchFamily="34" charset="0"/>
              </a:rPr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016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3600" dirty="0" smtClean="0">
                <a:solidFill>
                  <a:srgbClr val="FF9900"/>
                </a:solidFill>
                <a:latin typeface="Berlin Sans FB" pitchFamily="34" charset="0"/>
                <a:ea typeface="ＭＳ Ｐゴシック" pitchFamily="34" charset="-128"/>
              </a:rPr>
              <a:t>La carga fiscal</a:t>
            </a:r>
          </a:p>
        </p:txBody>
      </p:sp>
      <p:graphicFrame>
        <p:nvGraphicFramePr>
          <p:cNvPr id="88067" name="5 Gráfic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r:id="rId3" imgW="8230313" imgH="4523624" progId="Excel.Chart.8">
                  <p:embed/>
                </p:oleObj>
              </mc:Choice>
              <mc:Fallback>
                <p:oleObj r:id="rId3" imgW="8230313" imgH="4523624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00200"/>
                        <a:ext cx="8229600" cy="452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8068" name="Imagen 1" descr="H:\membrete M&amp;C fin-0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5949950"/>
            <a:ext cx="1223962" cy="719138"/>
          </a:xfrm>
          <a:prstGeom prst="rect">
            <a:avLst/>
          </a:prstGeom>
          <a:solidFill>
            <a:srgbClr val="E36C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342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s-VE" sz="3600" dirty="0" smtClean="0">
                <a:solidFill>
                  <a:srgbClr val="FF9900"/>
                </a:solidFill>
                <a:latin typeface="Berlin Sans FB" pitchFamily="34" charset="0"/>
              </a:rPr>
              <a:t>Oportunidades</a:t>
            </a:r>
            <a:endParaRPr lang="es-VE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772816"/>
            <a:ext cx="8435280" cy="4752528"/>
          </a:xfrm>
        </p:spPr>
        <p:txBody>
          <a:bodyPr>
            <a:normAutofit/>
          </a:bodyPr>
          <a:lstStyle/>
          <a:p>
            <a:r>
              <a:rPr lang="es-VE" dirty="0" smtClean="0">
                <a:latin typeface="Berlin Sans FB" pitchFamily="34" charset="0"/>
              </a:rPr>
              <a:t>El siglo XXI es urbano-regional</a:t>
            </a:r>
          </a:p>
          <a:p>
            <a:r>
              <a:rPr lang="es-VE" dirty="0">
                <a:latin typeface="Berlin Sans FB" pitchFamily="34" charset="0"/>
              </a:rPr>
              <a:t>La fiscalidad y la planeación territorial son el medio para obtener los recursos para financiar el desarrollo urbano-regional</a:t>
            </a:r>
          </a:p>
          <a:p>
            <a:r>
              <a:rPr lang="es-VE" dirty="0" smtClean="0">
                <a:latin typeface="Berlin Sans FB" pitchFamily="34" charset="0"/>
              </a:rPr>
              <a:t>La regulación de la </a:t>
            </a:r>
            <a:r>
              <a:rPr lang="es-VE" dirty="0" err="1" smtClean="0">
                <a:latin typeface="Berlin Sans FB" pitchFamily="34" charset="0"/>
              </a:rPr>
              <a:t>glocalización</a:t>
            </a:r>
            <a:r>
              <a:rPr lang="es-VE" dirty="0" smtClean="0">
                <a:latin typeface="Berlin Sans FB" pitchFamily="34" charset="0"/>
              </a:rPr>
              <a:t> representa una oportunidad para el Gobierno Local</a:t>
            </a:r>
            <a:endParaRPr lang="es-VE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02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44008" y="4797152"/>
            <a:ext cx="33906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000" dirty="0" smtClean="0">
                <a:solidFill>
                  <a:srgbClr val="FF9900"/>
                </a:solidFill>
                <a:latin typeface="Berlin Sans FB" pitchFamily="34" charset="0"/>
              </a:rPr>
              <a:t>Muchas gracias</a:t>
            </a:r>
            <a:endParaRPr lang="es-ES" sz="4000" dirty="0">
              <a:solidFill>
                <a:srgbClr val="FF99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67544" y="2204864"/>
            <a:ext cx="7958166" cy="2008195"/>
          </a:xfrm>
        </p:spPr>
        <p:txBody>
          <a:bodyPr>
            <a:normAutofit/>
          </a:bodyPr>
          <a:lstStyle/>
          <a:p>
            <a:r>
              <a:rPr lang="es-MX" sz="4000" dirty="0">
                <a:solidFill>
                  <a:srgbClr val="FF9900"/>
                </a:solidFill>
                <a:latin typeface="Berlin Sans FB" pitchFamily="34" charset="0"/>
              </a:rPr>
              <a:t>1</a:t>
            </a:r>
            <a:r>
              <a:rPr lang="es-MX" sz="4000" dirty="0" smtClean="0">
                <a:solidFill>
                  <a:srgbClr val="FF9900"/>
                </a:solidFill>
                <a:latin typeface="Berlin Sans FB" pitchFamily="34" charset="0"/>
              </a:rPr>
              <a:t>. Fiscalidad y </a:t>
            </a:r>
            <a:r>
              <a:rPr lang="es-MX" sz="4000" dirty="0">
                <a:solidFill>
                  <a:srgbClr val="FF9900"/>
                </a:solidFill>
                <a:latin typeface="Berlin Sans FB" pitchFamily="34" charset="0"/>
              </a:rPr>
              <a:t>p</a:t>
            </a:r>
            <a:r>
              <a:rPr lang="es-MX" sz="4000" dirty="0" smtClean="0">
                <a:solidFill>
                  <a:srgbClr val="FF9900"/>
                </a:solidFill>
                <a:latin typeface="Berlin Sans FB" pitchFamily="34" charset="0"/>
              </a:rPr>
              <a:t>laneación: claves del gobierno territorial</a:t>
            </a:r>
            <a:endParaRPr lang="es-ES" sz="4000" dirty="0">
              <a:solidFill>
                <a:srgbClr val="FF99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Oval 2"/>
          <p:cNvSpPr>
            <a:spLocks noChangeArrowheads="1"/>
          </p:cNvSpPr>
          <p:nvPr/>
        </p:nvSpPr>
        <p:spPr bwMode="auto">
          <a:xfrm>
            <a:off x="2117698" y="1879585"/>
            <a:ext cx="4249737" cy="4138613"/>
          </a:xfrm>
          <a:prstGeom prst="ellips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es-ES" sz="1400">
              <a:solidFill>
                <a:srgbClr val="FF0000"/>
              </a:solidFill>
            </a:endParaRPr>
          </a:p>
        </p:txBody>
      </p:sp>
      <p:sp>
        <p:nvSpPr>
          <p:cNvPr id="244739" name="Rectangle 3"/>
          <p:cNvSpPr>
            <a:spLocks noChangeArrowheads="1"/>
          </p:cNvSpPr>
          <p:nvPr/>
        </p:nvSpPr>
        <p:spPr bwMode="auto">
          <a:xfrm>
            <a:off x="3273398" y="6037248"/>
            <a:ext cx="1939925" cy="376237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>
                <a:latin typeface="Berlin Sans FB" pitchFamily="34" charset="0"/>
              </a:rPr>
              <a:t>Cohesión Social  </a:t>
            </a:r>
            <a:endParaRPr lang="es-ES">
              <a:latin typeface="Berlin Sans FB" pitchFamily="34" charset="0"/>
            </a:endParaRPr>
          </a:p>
        </p:txBody>
      </p:sp>
      <p:sp>
        <p:nvSpPr>
          <p:cNvPr id="244740" name="Rectangle 4"/>
          <p:cNvSpPr>
            <a:spLocks noChangeArrowheads="1"/>
          </p:cNvSpPr>
          <p:nvPr/>
        </p:nvSpPr>
        <p:spPr bwMode="auto">
          <a:xfrm>
            <a:off x="6429388" y="3714752"/>
            <a:ext cx="2238375" cy="376237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>
                <a:latin typeface="Berlin Sans FB" pitchFamily="34" charset="0"/>
              </a:rPr>
              <a:t>Creación de riqueza</a:t>
            </a:r>
            <a:endParaRPr lang="es-ES">
              <a:latin typeface="Berlin Sans FB" pitchFamily="34" charset="0"/>
            </a:endParaRPr>
          </a:p>
        </p:txBody>
      </p:sp>
      <p:sp>
        <p:nvSpPr>
          <p:cNvPr id="244741" name="Rectangle 5"/>
          <p:cNvSpPr>
            <a:spLocks noChangeArrowheads="1"/>
          </p:cNvSpPr>
          <p:nvPr/>
        </p:nvSpPr>
        <p:spPr bwMode="auto">
          <a:xfrm>
            <a:off x="2971773" y="1357298"/>
            <a:ext cx="2543175" cy="376237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>
                <a:latin typeface="Berlin Sans FB" pitchFamily="34" charset="0"/>
              </a:rPr>
              <a:t>Gestión de lo público</a:t>
            </a:r>
            <a:endParaRPr lang="es-ES">
              <a:latin typeface="Berlin Sans FB" pitchFamily="34" charset="0"/>
            </a:endParaRPr>
          </a:p>
        </p:txBody>
      </p:sp>
      <p:sp>
        <p:nvSpPr>
          <p:cNvPr id="244742" name="Rectangle 6"/>
          <p:cNvSpPr>
            <a:spLocks noChangeArrowheads="1"/>
          </p:cNvSpPr>
          <p:nvPr/>
        </p:nvSpPr>
        <p:spPr bwMode="auto">
          <a:xfrm>
            <a:off x="642910" y="3589323"/>
            <a:ext cx="1655763" cy="650875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dirty="0">
                <a:latin typeface="Berlin Sans FB" pitchFamily="34" charset="0"/>
              </a:rPr>
              <a:t>Ordenamiento</a:t>
            </a:r>
          </a:p>
          <a:p>
            <a:r>
              <a:rPr lang="es-MX" dirty="0">
                <a:latin typeface="Berlin Sans FB" pitchFamily="34" charset="0"/>
              </a:rPr>
              <a:t>Territorial   </a:t>
            </a:r>
            <a:endParaRPr lang="es-ES" dirty="0">
              <a:latin typeface="Berlin Sans FB" pitchFamily="34" charset="0"/>
            </a:endParaRPr>
          </a:p>
        </p:txBody>
      </p:sp>
      <p:sp>
        <p:nvSpPr>
          <p:cNvPr id="244743" name="Rectangle 7"/>
          <p:cNvSpPr>
            <a:spLocks noChangeArrowheads="1"/>
          </p:cNvSpPr>
          <p:nvPr/>
        </p:nvSpPr>
        <p:spPr bwMode="auto">
          <a:xfrm>
            <a:off x="5988023" y="2700323"/>
            <a:ext cx="1855787" cy="314325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>
                <a:latin typeface="Berlin Sans FB" pitchFamily="34" charset="0"/>
              </a:rPr>
              <a:t>Eficiencia y eficacia </a:t>
            </a:r>
            <a:endParaRPr lang="es-ES" sz="1400">
              <a:latin typeface="Berlin Sans FB" pitchFamily="34" charset="0"/>
            </a:endParaRPr>
          </a:p>
        </p:txBody>
      </p:sp>
      <p:sp>
        <p:nvSpPr>
          <p:cNvPr id="244744" name="Rectangle 8"/>
          <p:cNvSpPr>
            <a:spLocks noChangeArrowheads="1"/>
          </p:cNvSpPr>
          <p:nvPr/>
        </p:nvSpPr>
        <p:spPr bwMode="auto">
          <a:xfrm>
            <a:off x="5538760" y="4454510"/>
            <a:ext cx="2808288" cy="1377950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>
                <a:latin typeface="Berlin Sans FB" pitchFamily="34" charset="0"/>
              </a:rPr>
              <a:t>Formación de</a:t>
            </a:r>
          </a:p>
          <a:p>
            <a:r>
              <a:rPr lang="es-MX" sz="1400">
                <a:latin typeface="Berlin Sans FB" pitchFamily="34" charset="0"/>
              </a:rPr>
              <a:t>Capital Humano</a:t>
            </a:r>
          </a:p>
          <a:p>
            <a:r>
              <a:rPr lang="es-MX" sz="1400">
                <a:latin typeface="Berlin Sans FB" pitchFamily="34" charset="0"/>
              </a:rPr>
              <a:t>Acceso a Mercados</a:t>
            </a:r>
          </a:p>
          <a:p>
            <a:endParaRPr lang="es-MX" sz="1400">
              <a:latin typeface="Berlin Sans FB" pitchFamily="34" charset="0"/>
            </a:endParaRPr>
          </a:p>
          <a:p>
            <a:r>
              <a:rPr lang="es-MX" sz="1400">
                <a:latin typeface="Berlin Sans FB" pitchFamily="34" charset="0"/>
              </a:rPr>
              <a:t>Economía de</a:t>
            </a:r>
          </a:p>
          <a:p>
            <a:r>
              <a:rPr lang="es-MX" sz="1400">
                <a:latin typeface="Berlin Sans FB" pitchFamily="34" charset="0"/>
              </a:rPr>
              <a:t>Reproducción y cuidado</a:t>
            </a:r>
            <a:endParaRPr lang="es-ES" sz="1400">
              <a:latin typeface="Berlin Sans FB" pitchFamily="34" charset="0"/>
            </a:endParaRPr>
          </a:p>
        </p:txBody>
      </p:sp>
      <p:sp>
        <p:nvSpPr>
          <p:cNvPr id="244745" name="Rectangle 9"/>
          <p:cNvSpPr>
            <a:spLocks noChangeArrowheads="1"/>
          </p:cNvSpPr>
          <p:nvPr/>
        </p:nvSpPr>
        <p:spPr bwMode="auto">
          <a:xfrm>
            <a:off x="1363635" y="5029185"/>
            <a:ext cx="1204913" cy="376238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>
                <a:latin typeface="Berlin Sans FB" pitchFamily="34" charset="0"/>
              </a:rPr>
              <a:t>  Habitat</a:t>
            </a:r>
            <a:endParaRPr lang="es-ES">
              <a:latin typeface="Berlin Sans FB" pitchFamily="34" charset="0"/>
            </a:endParaRPr>
          </a:p>
        </p:txBody>
      </p:sp>
      <p:sp>
        <p:nvSpPr>
          <p:cNvPr id="244746" name="Rectangle 10"/>
          <p:cNvSpPr>
            <a:spLocks noChangeArrowheads="1"/>
          </p:cNvSpPr>
          <p:nvPr/>
        </p:nvSpPr>
        <p:spPr bwMode="auto">
          <a:xfrm>
            <a:off x="1147735" y="2149460"/>
            <a:ext cx="1757363" cy="527050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dirty="0">
                <a:latin typeface="Berlin Sans FB" pitchFamily="34" charset="0"/>
              </a:rPr>
              <a:t>Sostenibilidad     </a:t>
            </a:r>
          </a:p>
          <a:p>
            <a:r>
              <a:rPr lang="es-MX" sz="1400" dirty="0">
                <a:latin typeface="Berlin Sans FB" pitchFamily="34" charset="0"/>
              </a:rPr>
              <a:t>Uso y ocupación</a:t>
            </a:r>
            <a:endParaRPr lang="es-ES" sz="1400" dirty="0">
              <a:latin typeface="Berlin Sans FB" pitchFamily="34" charset="0"/>
            </a:endParaRPr>
          </a:p>
        </p:txBody>
      </p:sp>
      <p:sp>
        <p:nvSpPr>
          <p:cNvPr id="244747" name="Rectangle 11"/>
          <p:cNvSpPr>
            <a:spLocks noChangeArrowheads="1"/>
          </p:cNvSpPr>
          <p:nvPr/>
        </p:nvSpPr>
        <p:spPr bwMode="auto">
          <a:xfrm>
            <a:off x="6764310" y="1357298"/>
            <a:ext cx="1825625" cy="741362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s-MX">
              <a:latin typeface="Berlin Sans FB" pitchFamily="34" charset="0"/>
            </a:endParaRPr>
          </a:p>
          <a:p>
            <a:r>
              <a:rPr lang="es-MX" sz="2400">
                <a:latin typeface="Berlin Sans FB" pitchFamily="34" charset="0"/>
              </a:rPr>
              <a:t>Entorno   </a:t>
            </a:r>
            <a:endParaRPr lang="es-ES" sz="2400">
              <a:latin typeface="Berlin Sans FB" pitchFamily="34" charset="0"/>
            </a:endParaRPr>
          </a:p>
        </p:txBody>
      </p:sp>
      <p:sp>
        <p:nvSpPr>
          <p:cNvPr id="244748" name="Rectangle 12"/>
          <p:cNvSpPr>
            <a:spLocks noChangeArrowheads="1"/>
          </p:cNvSpPr>
          <p:nvPr/>
        </p:nvSpPr>
        <p:spPr bwMode="auto">
          <a:xfrm>
            <a:off x="3522635" y="2654285"/>
            <a:ext cx="1800225" cy="527050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>
                <a:latin typeface="Berlin Sans FB" pitchFamily="34" charset="0"/>
              </a:rPr>
              <a:t>Seguridad</a:t>
            </a:r>
          </a:p>
          <a:p>
            <a:r>
              <a:rPr lang="es-MX" sz="1400">
                <a:latin typeface="Berlin Sans FB" pitchFamily="34" charset="0"/>
              </a:rPr>
              <a:t>Protección Social</a:t>
            </a:r>
            <a:endParaRPr lang="es-ES" sz="1400">
              <a:latin typeface="Berlin Sans FB" pitchFamily="34" charset="0"/>
            </a:endParaRPr>
          </a:p>
        </p:txBody>
      </p:sp>
      <p:sp>
        <p:nvSpPr>
          <p:cNvPr id="244749" name="Rectangle 13"/>
          <p:cNvSpPr>
            <a:spLocks noChangeArrowheads="1"/>
          </p:cNvSpPr>
          <p:nvPr/>
        </p:nvSpPr>
        <p:spPr bwMode="auto">
          <a:xfrm>
            <a:off x="3433735" y="4670410"/>
            <a:ext cx="1619250" cy="376238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>
                <a:latin typeface="Berlin Sans FB" pitchFamily="34" charset="0"/>
              </a:rPr>
              <a:t>Convivencia </a:t>
            </a:r>
            <a:endParaRPr lang="es-ES">
              <a:latin typeface="Berlin Sans FB" pitchFamily="34" charset="0"/>
            </a:endParaRPr>
          </a:p>
        </p:txBody>
      </p:sp>
      <p:sp>
        <p:nvSpPr>
          <p:cNvPr id="244750" name="Rectangle 14"/>
          <p:cNvSpPr>
            <a:spLocks noChangeArrowheads="1"/>
          </p:cNvSpPr>
          <p:nvPr/>
        </p:nvSpPr>
        <p:spPr bwMode="auto">
          <a:xfrm>
            <a:off x="2659035" y="3629010"/>
            <a:ext cx="1368425" cy="466725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200">
                <a:latin typeface="Berlin Sans FB" pitchFamily="34" charset="0"/>
              </a:rPr>
              <a:t>Plataformas      </a:t>
            </a:r>
          </a:p>
          <a:p>
            <a:r>
              <a:rPr lang="es-MX" sz="1200">
                <a:latin typeface="Berlin Sans FB" pitchFamily="34" charset="0"/>
              </a:rPr>
              <a:t>Competitivas</a:t>
            </a:r>
            <a:endParaRPr lang="es-ES" sz="1200">
              <a:latin typeface="Berlin Sans FB" pitchFamily="34" charset="0"/>
            </a:endParaRPr>
          </a:p>
        </p:txBody>
      </p:sp>
      <p:sp>
        <p:nvSpPr>
          <p:cNvPr id="244751" name="Oval 15"/>
          <p:cNvSpPr>
            <a:spLocks noChangeArrowheads="1"/>
          </p:cNvSpPr>
          <p:nvPr/>
        </p:nvSpPr>
        <p:spPr bwMode="auto">
          <a:xfrm flipV="1">
            <a:off x="2227235" y="3841735"/>
            <a:ext cx="4300538" cy="215900"/>
          </a:xfrm>
          <a:prstGeom prst="ellips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44752" name="Oval 16"/>
          <p:cNvSpPr>
            <a:spLocks noChangeArrowheads="1"/>
          </p:cNvSpPr>
          <p:nvPr/>
        </p:nvSpPr>
        <p:spPr bwMode="auto">
          <a:xfrm flipH="1">
            <a:off x="4214810" y="1857364"/>
            <a:ext cx="144463" cy="4103687"/>
          </a:xfrm>
          <a:prstGeom prst="ellips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44753" name="Text Box 17"/>
          <p:cNvSpPr txBox="1">
            <a:spLocks noChangeArrowheads="1"/>
          </p:cNvSpPr>
          <p:nvPr/>
        </p:nvSpPr>
        <p:spPr bwMode="auto">
          <a:xfrm>
            <a:off x="214282" y="285728"/>
            <a:ext cx="89297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3600" dirty="0">
                <a:solidFill>
                  <a:srgbClr val="FF9900"/>
                </a:solidFill>
                <a:latin typeface="Berlin Sans FB" pitchFamily="34" charset="0"/>
              </a:rPr>
              <a:t>Factores estratégicos </a:t>
            </a:r>
            <a: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  <a:t>del </a:t>
            </a:r>
            <a:r>
              <a:rPr lang="es-MX" sz="3600" dirty="0">
                <a:solidFill>
                  <a:srgbClr val="FF9900"/>
                </a:solidFill>
                <a:latin typeface="Berlin Sans FB" pitchFamily="34" charset="0"/>
              </a:rPr>
              <a:t>Gobierno territorial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  <p:sp>
        <p:nvSpPr>
          <p:cNvPr id="19" name="18 Elipse"/>
          <p:cNvSpPr/>
          <p:nvPr/>
        </p:nvSpPr>
        <p:spPr>
          <a:xfrm>
            <a:off x="285720" y="1000108"/>
            <a:ext cx="4857784" cy="3643338"/>
          </a:xfrm>
          <a:prstGeom prst="ellipse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 rot="-5400000">
            <a:off x="2751918" y="1534306"/>
            <a:ext cx="3240087" cy="3600450"/>
          </a:xfrm>
          <a:prstGeom prst="rtTriangle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331913" y="4941888"/>
            <a:ext cx="359886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Berlin Sans FB" pitchFamily="34" charset="0"/>
              </a:rPr>
              <a:t>REGIÓN</a:t>
            </a:r>
          </a:p>
          <a:p>
            <a:r>
              <a:rPr lang="en-US" dirty="0">
                <a:latin typeface="Berlin Sans FB" pitchFamily="34" charset="0"/>
              </a:rPr>
              <a:t>RED URBANO REGIONAL </a:t>
            </a:r>
          </a:p>
          <a:p>
            <a:r>
              <a:rPr lang="en-US" dirty="0">
                <a:latin typeface="Berlin Sans FB" pitchFamily="34" charset="0"/>
              </a:rPr>
              <a:t>CIUDAD </a:t>
            </a:r>
            <a:endParaRPr lang="es-ES" dirty="0">
              <a:latin typeface="Berlin Sans FB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227763" y="4949825"/>
            <a:ext cx="213071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i="1" dirty="0" smtClean="0">
                <a:latin typeface="Berlin Sans FB" pitchFamily="34" charset="0"/>
              </a:rPr>
              <a:t>EQUIDAD</a:t>
            </a:r>
          </a:p>
          <a:p>
            <a:r>
              <a:rPr lang="es-MX" i="1" dirty="0" smtClean="0">
                <a:latin typeface="Berlin Sans FB" pitchFamily="34" charset="0"/>
              </a:rPr>
              <a:t>CALIDAD </a:t>
            </a:r>
            <a:r>
              <a:rPr lang="es-MX" i="1" dirty="0">
                <a:latin typeface="Berlin Sans FB" pitchFamily="34" charset="0"/>
              </a:rPr>
              <a:t>DE VIDA  </a:t>
            </a:r>
          </a:p>
          <a:p>
            <a:r>
              <a:rPr lang="es-MX" i="1" dirty="0">
                <a:latin typeface="Berlin Sans FB" pitchFamily="34" charset="0"/>
              </a:rPr>
              <a:t>PRODUCTIVIDAD</a:t>
            </a:r>
          </a:p>
          <a:p>
            <a:r>
              <a:rPr lang="es-MX" i="1" dirty="0">
                <a:latin typeface="Berlin Sans FB" pitchFamily="34" charset="0"/>
              </a:rPr>
              <a:t>SOSTENIBILIDAD</a:t>
            </a:r>
            <a:endParaRPr lang="es-ES" i="1" dirty="0">
              <a:latin typeface="Berlin Sans FB" pitchFamily="34" charset="0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6156325" y="557213"/>
            <a:ext cx="219483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CH" dirty="0">
                <a:latin typeface="Berlin Sans FB" pitchFamily="34" charset="0"/>
              </a:rPr>
              <a:t>FISCALIDAD </a:t>
            </a:r>
          </a:p>
          <a:p>
            <a:r>
              <a:rPr lang="it-CH" dirty="0">
                <a:latin typeface="Berlin Sans FB" pitchFamily="34" charset="0"/>
              </a:rPr>
              <a:t>TRIBUTACIÓN</a:t>
            </a:r>
          </a:p>
          <a:p>
            <a:r>
              <a:rPr lang="it-CH" dirty="0">
                <a:latin typeface="Berlin Sans FB" pitchFamily="34" charset="0"/>
              </a:rPr>
              <a:t>POLÍTICA DE SUELO</a:t>
            </a:r>
            <a:endParaRPr lang="es-ES" dirty="0">
              <a:latin typeface="Berlin Sans FB" pitchFamily="34" charset="0"/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42910" y="571480"/>
            <a:ext cx="454804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3600" dirty="0">
                <a:solidFill>
                  <a:srgbClr val="FF9900"/>
                </a:solidFill>
                <a:latin typeface="Berlin Sans FB" pitchFamily="34" charset="0"/>
              </a:rPr>
              <a:t>Área Estratégica </a:t>
            </a:r>
          </a:p>
          <a:p>
            <a:r>
              <a:rPr lang="es-MX" sz="3600" dirty="0">
                <a:solidFill>
                  <a:srgbClr val="FF9900"/>
                </a:solidFill>
                <a:latin typeface="Berlin Sans FB" pitchFamily="34" charset="0"/>
              </a:rPr>
              <a:t>del Gobierno </a:t>
            </a:r>
            <a:r>
              <a:rPr lang="es-MX" sz="3600" dirty="0" smtClean="0">
                <a:solidFill>
                  <a:srgbClr val="FF9900"/>
                </a:solidFill>
                <a:latin typeface="Berlin Sans FB" pitchFamily="34" charset="0"/>
              </a:rPr>
              <a:t>territorial</a:t>
            </a:r>
            <a:endParaRPr lang="es-ES" sz="3600" dirty="0">
              <a:solidFill>
                <a:srgbClr val="FF99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-36513" y="-26988"/>
            <a:ext cx="9180513" cy="777876"/>
          </a:xfrm>
          <a:prstGeom prst="rect">
            <a:avLst/>
          </a:prstGeom>
          <a:solidFill>
            <a:schemeClr val="bg2"/>
          </a:solidFill>
        </p:spPr>
        <p:txBody>
          <a:bodyPr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ES_tradnl" sz="3600" b="1" dirty="0" smtClean="0">
                <a:solidFill>
                  <a:srgbClr val="FF9900"/>
                </a:solidFill>
                <a:latin typeface="Tempus Sans ITC" pitchFamily="82" charset="0"/>
              </a:rPr>
              <a:t>Planeación y tributación</a:t>
            </a:r>
            <a:endParaRPr lang="es-VE" sz="3600" b="1" dirty="0">
              <a:solidFill>
                <a:srgbClr val="FF9900"/>
              </a:solidFill>
              <a:latin typeface="Tempus Sans ITC" pitchFamily="82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294" y="840911"/>
            <a:ext cx="8227169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987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5" name="Text Box 3"/>
          <p:cNvSpPr txBox="1">
            <a:spLocks noChangeArrowheads="1"/>
          </p:cNvSpPr>
          <p:nvPr/>
        </p:nvSpPr>
        <p:spPr bwMode="auto">
          <a:xfrm>
            <a:off x="142844" y="2143116"/>
            <a:ext cx="927100" cy="524913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400" dirty="0">
                <a:latin typeface="Berlin Sans FB" pitchFamily="34" charset="0"/>
              </a:rPr>
              <a:t>A nivel </a:t>
            </a:r>
          </a:p>
          <a:p>
            <a:pPr algn="ctr" defTabSz="931863" eaLnBrk="0" hangingPunct="0"/>
            <a:r>
              <a:rPr lang="es-MX" sz="1400" dirty="0">
                <a:latin typeface="Berlin Sans FB" pitchFamily="34" charset="0"/>
              </a:rPr>
              <a:t>CIUDAD</a:t>
            </a:r>
            <a:endParaRPr lang="es-ES" sz="1400" dirty="0">
              <a:latin typeface="Berlin Sans FB" pitchFamily="34" charset="0"/>
            </a:endParaRPr>
          </a:p>
        </p:txBody>
      </p:sp>
      <p:sp>
        <p:nvSpPr>
          <p:cNvPr id="269316" name="Text Box 4"/>
          <p:cNvSpPr txBox="1">
            <a:spLocks noChangeArrowheads="1"/>
          </p:cNvSpPr>
          <p:nvPr/>
        </p:nvSpPr>
        <p:spPr bwMode="auto">
          <a:xfrm>
            <a:off x="142844" y="3357562"/>
            <a:ext cx="858837" cy="586468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600">
                <a:latin typeface="Berlin Sans FB" pitchFamily="34" charset="0"/>
              </a:rPr>
              <a:t>A nivel </a:t>
            </a:r>
          </a:p>
          <a:p>
            <a:pPr algn="ctr" defTabSz="931863" eaLnBrk="0" hangingPunct="0"/>
            <a:r>
              <a:rPr lang="es-MX" sz="1600">
                <a:latin typeface="Berlin Sans FB" pitchFamily="34" charset="0"/>
              </a:rPr>
              <a:t>ZONAL</a:t>
            </a:r>
            <a:endParaRPr lang="es-ES" sz="1600">
              <a:latin typeface="Berlin Sans FB" pitchFamily="34" charset="0"/>
            </a:endParaRPr>
          </a:p>
        </p:txBody>
      </p:sp>
      <p:sp>
        <p:nvSpPr>
          <p:cNvPr id="269317" name="Text Box 5"/>
          <p:cNvSpPr txBox="1">
            <a:spLocks noChangeArrowheads="1"/>
          </p:cNvSpPr>
          <p:nvPr/>
        </p:nvSpPr>
        <p:spPr bwMode="auto">
          <a:xfrm>
            <a:off x="65088" y="5195887"/>
            <a:ext cx="858837" cy="586468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600">
                <a:latin typeface="Berlin Sans FB" pitchFamily="34" charset="0"/>
              </a:rPr>
              <a:t>A nivel </a:t>
            </a:r>
          </a:p>
          <a:p>
            <a:pPr algn="ctr" defTabSz="931863" eaLnBrk="0" hangingPunct="0"/>
            <a:r>
              <a:rPr lang="es-MX" sz="1600">
                <a:latin typeface="Berlin Sans FB" pitchFamily="34" charset="0"/>
              </a:rPr>
              <a:t>LOCAL</a:t>
            </a:r>
            <a:endParaRPr lang="es-ES" sz="1600">
              <a:latin typeface="Berlin Sans FB" pitchFamily="34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42875" y="213958"/>
            <a:ext cx="8613775" cy="643274"/>
            <a:chOff x="158" y="45"/>
            <a:chExt cx="5426" cy="484"/>
          </a:xfrm>
        </p:grpSpPr>
        <p:sp>
          <p:nvSpPr>
            <p:cNvPr id="269319" name="Text Box 7"/>
            <p:cNvSpPr txBox="1">
              <a:spLocks noChangeArrowheads="1"/>
            </p:cNvSpPr>
            <p:nvPr/>
          </p:nvSpPr>
          <p:spPr bwMode="auto">
            <a:xfrm>
              <a:off x="158" y="99"/>
              <a:ext cx="635" cy="430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3117" tIns="46558" rIns="93117" bIns="46558">
              <a:spAutoFit/>
            </a:bodyPr>
            <a:lstStyle/>
            <a:p>
              <a:pPr algn="ctr" defTabSz="931863" eaLnBrk="0" hangingPunct="0"/>
              <a:r>
                <a:rPr lang="es-MX" sz="1400" dirty="0">
                  <a:latin typeface="Berlin Sans FB" pitchFamily="34" charset="0"/>
                </a:rPr>
                <a:t>Escalas </a:t>
              </a:r>
            </a:p>
            <a:p>
              <a:pPr algn="ctr" defTabSz="931863" eaLnBrk="0" hangingPunct="0"/>
              <a:r>
                <a:rPr lang="es-MX" sz="1400" dirty="0">
                  <a:latin typeface="Berlin Sans FB" pitchFamily="34" charset="0"/>
                </a:rPr>
                <a:t>Reparto</a:t>
              </a:r>
              <a:endParaRPr lang="es-ES" sz="1400" dirty="0">
                <a:latin typeface="Berlin Sans FB" pitchFamily="34" charset="0"/>
              </a:endParaRPr>
            </a:p>
          </p:txBody>
        </p:sp>
        <p:sp>
          <p:nvSpPr>
            <p:cNvPr id="269320" name="Text Box 8"/>
            <p:cNvSpPr txBox="1">
              <a:spLocks noChangeArrowheads="1"/>
            </p:cNvSpPr>
            <p:nvPr/>
          </p:nvSpPr>
          <p:spPr bwMode="auto">
            <a:xfrm>
              <a:off x="2363" y="45"/>
              <a:ext cx="3221" cy="218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3117" tIns="46558" rIns="93117" bIns="46558">
              <a:spAutoFit/>
            </a:bodyPr>
            <a:lstStyle/>
            <a:p>
              <a:pPr defTabSz="931863" eaLnBrk="0" hangingPunct="0"/>
              <a:r>
                <a:rPr lang="es-MX" sz="1600" dirty="0">
                  <a:latin typeface="Berlin Sans FB" pitchFamily="34" charset="0"/>
                </a:rPr>
                <a:t>Herramientas de reparto de cargas &amp; beneficios</a:t>
              </a:r>
              <a:endParaRPr lang="es-ES" sz="1600" dirty="0">
                <a:latin typeface="Berlin Sans FB" pitchFamily="34" charset="0"/>
              </a:endParaRPr>
            </a:p>
          </p:txBody>
        </p:sp>
        <p:sp>
          <p:nvSpPr>
            <p:cNvPr id="269321" name="Text Box 9"/>
            <p:cNvSpPr txBox="1">
              <a:spLocks noChangeArrowheads="1"/>
            </p:cNvSpPr>
            <p:nvPr/>
          </p:nvSpPr>
          <p:spPr bwMode="auto">
            <a:xfrm>
              <a:off x="833" y="99"/>
              <a:ext cx="1089" cy="430"/>
            </a:xfrm>
            <a:prstGeom prst="rect">
              <a:avLst/>
            </a:prstGeom>
            <a:solidFill>
              <a:srgbClr val="00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3117" tIns="46558" rIns="93117" bIns="46558">
              <a:spAutoFit/>
            </a:bodyPr>
            <a:lstStyle/>
            <a:p>
              <a:pPr algn="ctr" defTabSz="931863" eaLnBrk="0" hangingPunct="0"/>
              <a:r>
                <a:rPr lang="es-MX" sz="1400">
                  <a:latin typeface="Berlin Sans FB" pitchFamily="34" charset="0"/>
                </a:rPr>
                <a:t>Instrumentos de</a:t>
              </a:r>
            </a:p>
            <a:p>
              <a:pPr algn="ctr" defTabSz="931863" eaLnBrk="0" hangingPunct="0"/>
              <a:r>
                <a:rPr lang="es-MX" sz="1400">
                  <a:latin typeface="Berlin Sans FB" pitchFamily="34" charset="0"/>
                </a:rPr>
                <a:t>Planificación</a:t>
              </a:r>
              <a:endParaRPr lang="es-ES" sz="1400">
                <a:latin typeface="Berlin Sans FB" pitchFamily="34" charset="0"/>
              </a:endParaRPr>
            </a:p>
          </p:txBody>
        </p:sp>
      </p:grpSp>
      <p:sp>
        <p:nvSpPr>
          <p:cNvPr id="269322" name="Text Box 10"/>
          <p:cNvSpPr txBox="1">
            <a:spLocks noChangeArrowheads="1"/>
          </p:cNvSpPr>
          <p:nvPr/>
        </p:nvSpPr>
        <p:spPr bwMode="auto">
          <a:xfrm>
            <a:off x="1214414" y="2357430"/>
            <a:ext cx="1714500" cy="278691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200" dirty="0">
                <a:latin typeface="Berlin Sans FB" pitchFamily="34" charset="0"/>
              </a:rPr>
              <a:t>PLANES MAESTROS</a:t>
            </a:r>
            <a:endParaRPr lang="es-ES" sz="1200" dirty="0">
              <a:latin typeface="Berlin Sans FB" pitchFamily="34" charset="0"/>
            </a:endParaRPr>
          </a:p>
        </p:txBody>
      </p:sp>
      <p:sp>
        <p:nvSpPr>
          <p:cNvPr id="269323" name="Text Box 11"/>
          <p:cNvSpPr txBox="1">
            <a:spLocks noChangeArrowheads="1"/>
          </p:cNvSpPr>
          <p:nvPr/>
        </p:nvSpPr>
        <p:spPr bwMode="auto">
          <a:xfrm>
            <a:off x="1285852" y="1928802"/>
            <a:ext cx="1714500" cy="278691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200">
                <a:latin typeface="Berlin Sans FB" pitchFamily="34" charset="0"/>
              </a:rPr>
              <a:t>P.O.T</a:t>
            </a:r>
            <a:endParaRPr lang="es-ES" sz="1200">
              <a:latin typeface="Berlin Sans FB" pitchFamily="34" charset="0"/>
            </a:endParaRPr>
          </a:p>
        </p:txBody>
      </p:sp>
      <p:sp>
        <p:nvSpPr>
          <p:cNvPr id="269324" name="Text Box 12"/>
          <p:cNvSpPr txBox="1">
            <a:spLocks noChangeArrowheads="1"/>
          </p:cNvSpPr>
          <p:nvPr/>
        </p:nvSpPr>
        <p:spPr bwMode="auto">
          <a:xfrm>
            <a:off x="1214414" y="2928934"/>
            <a:ext cx="1693862" cy="278691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200">
                <a:latin typeface="Berlin Sans FB" pitchFamily="34" charset="0"/>
              </a:rPr>
              <a:t>U.P.Z.</a:t>
            </a:r>
            <a:endParaRPr lang="es-ES" sz="1200">
              <a:latin typeface="Berlin Sans FB" pitchFamily="34" charset="0"/>
            </a:endParaRPr>
          </a:p>
        </p:txBody>
      </p:sp>
      <p:sp>
        <p:nvSpPr>
          <p:cNvPr id="269325" name="Text Box 13"/>
          <p:cNvSpPr txBox="1">
            <a:spLocks noChangeArrowheads="1"/>
          </p:cNvSpPr>
          <p:nvPr/>
        </p:nvSpPr>
        <p:spPr bwMode="auto">
          <a:xfrm>
            <a:off x="1214414" y="3429000"/>
            <a:ext cx="1673225" cy="278691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200">
                <a:latin typeface="Berlin Sans FB" pitchFamily="34" charset="0"/>
              </a:rPr>
              <a:t>PLANES ZONALES</a:t>
            </a:r>
            <a:endParaRPr lang="es-ES" sz="1200">
              <a:latin typeface="Berlin Sans FB" pitchFamily="34" charset="0"/>
            </a:endParaRPr>
          </a:p>
        </p:txBody>
      </p:sp>
      <p:sp>
        <p:nvSpPr>
          <p:cNvPr id="269326" name="Text Box 14"/>
          <p:cNvSpPr txBox="1">
            <a:spLocks noChangeArrowheads="1"/>
          </p:cNvSpPr>
          <p:nvPr/>
        </p:nvSpPr>
        <p:spPr bwMode="auto">
          <a:xfrm>
            <a:off x="1214414" y="3857628"/>
            <a:ext cx="1689100" cy="648023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200">
                <a:latin typeface="Berlin Sans FB" pitchFamily="34" charset="0"/>
              </a:rPr>
              <a:t>PLANES ORDENAMIENTO </a:t>
            </a:r>
          </a:p>
          <a:p>
            <a:pPr algn="ctr" defTabSz="931863" eaLnBrk="0" hangingPunct="0"/>
            <a:r>
              <a:rPr lang="es-MX" sz="1200">
                <a:latin typeface="Berlin Sans FB" pitchFamily="34" charset="0"/>
              </a:rPr>
              <a:t>ZONAL</a:t>
            </a:r>
            <a:endParaRPr lang="es-ES" sz="1200">
              <a:latin typeface="Berlin Sans FB" pitchFamily="34" charset="0"/>
            </a:endParaRPr>
          </a:p>
        </p:txBody>
      </p:sp>
      <p:sp>
        <p:nvSpPr>
          <p:cNvPr id="269327" name="Text Box 15"/>
          <p:cNvSpPr txBox="1">
            <a:spLocks noChangeArrowheads="1"/>
          </p:cNvSpPr>
          <p:nvPr/>
        </p:nvSpPr>
        <p:spPr bwMode="auto">
          <a:xfrm>
            <a:off x="1214414" y="4572008"/>
            <a:ext cx="1790700" cy="278691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200">
                <a:latin typeface="Berlin Sans FB" pitchFamily="34" charset="0"/>
              </a:rPr>
              <a:t>PLANES PARCIALES</a:t>
            </a:r>
            <a:endParaRPr lang="es-ES" sz="1200">
              <a:latin typeface="Berlin Sans FB" pitchFamily="34" charset="0"/>
            </a:endParaRPr>
          </a:p>
        </p:txBody>
      </p:sp>
      <p:sp>
        <p:nvSpPr>
          <p:cNvPr id="269328" name="Text Box 16"/>
          <p:cNvSpPr txBox="1">
            <a:spLocks noChangeArrowheads="1"/>
          </p:cNvSpPr>
          <p:nvPr/>
        </p:nvSpPr>
        <p:spPr bwMode="auto">
          <a:xfrm>
            <a:off x="1214414" y="4929198"/>
            <a:ext cx="1792288" cy="463357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200">
                <a:latin typeface="Berlin Sans FB" pitchFamily="34" charset="0"/>
              </a:rPr>
              <a:t>PLANES  IMPLANTACIÓN</a:t>
            </a:r>
            <a:endParaRPr lang="es-ES" sz="1200">
              <a:latin typeface="Berlin Sans FB" pitchFamily="34" charset="0"/>
            </a:endParaRPr>
          </a:p>
        </p:txBody>
      </p:sp>
      <p:sp>
        <p:nvSpPr>
          <p:cNvPr id="269329" name="Text Box 17"/>
          <p:cNvSpPr txBox="1">
            <a:spLocks noChangeArrowheads="1"/>
          </p:cNvSpPr>
          <p:nvPr/>
        </p:nvSpPr>
        <p:spPr bwMode="auto">
          <a:xfrm>
            <a:off x="1214414" y="5429264"/>
            <a:ext cx="1792288" cy="463357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200">
                <a:latin typeface="Berlin Sans FB" pitchFamily="34" charset="0"/>
              </a:rPr>
              <a:t>PLANES REGULARIZACIÓN</a:t>
            </a:r>
            <a:endParaRPr lang="es-ES" sz="1200">
              <a:latin typeface="Berlin Sans FB" pitchFamily="34" charset="0"/>
            </a:endParaRPr>
          </a:p>
        </p:txBody>
      </p:sp>
      <p:sp>
        <p:nvSpPr>
          <p:cNvPr id="269330" name="Text Box 18"/>
          <p:cNvSpPr txBox="1">
            <a:spLocks noChangeArrowheads="1"/>
          </p:cNvSpPr>
          <p:nvPr/>
        </p:nvSpPr>
        <p:spPr bwMode="auto">
          <a:xfrm>
            <a:off x="1187450" y="5953125"/>
            <a:ext cx="1800225" cy="278691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defTabSz="931863" eaLnBrk="0" hangingPunct="0"/>
            <a:r>
              <a:rPr lang="es-MX" sz="1200">
                <a:latin typeface="Berlin Sans FB" pitchFamily="34" charset="0"/>
              </a:rPr>
              <a:t>URBANIZACIONES</a:t>
            </a:r>
            <a:endParaRPr lang="es-ES" sz="1200">
              <a:latin typeface="Berlin Sans FB" pitchFamily="34" charset="0"/>
            </a:endParaRPr>
          </a:p>
        </p:txBody>
      </p:sp>
      <p:sp>
        <p:nvSpPr>
          <p:cNvPr id="269331" name="Text Box 19"/>
          <p:cNvSpPr txBox="1">
            <a:spLocks noChangeArrowheads="1"/>
          </p:cNvSpPr>
          <p:nvPr/>
        </p:nvSpPr>
        <p:spPr bwMode="auto">
          <a:xfrm>
            <a:off x="1187450" y="6303963"/>
            <a:ext cx="1792288" cy="463357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200">
                <a:latin typeface="Berlin Sans FB" pitchFamily="34" charset="0"/>
              </a:rPr>
              <a:t>CONSTRUCCIÓN INDIVIDUAL</a:t>
            </a:r>
            <a:endParaRPr lang="es-ES" sz="1200">
              <a:latin typeface="Berlin Sans FB" pitchFamily="34" charset="0"/>
            </a:endParaRPr>
          </a:p>
        </p:txBody>
      </p:sp>
      <p:sp>
        <p:nvSpPr>
          <p:cNvPr id="269332" name="Text Box 20"/>
          <p:cNvSpPr txBox="1">
            <a:spLocks noChangeArrowheads="1"/>
          </p:cNvSpPr>
          <p:nvPr/>
        </p:nvSpPr>
        <p:spPr bwMode="auto">
          <a:xfrm>
            <a:off x="4500562" y="642918"/>
            <a:ext cx="1295400" cy="247914"/>
          </a:xfrm>
          <a:prstGeom prst="rect">
            <a:avLst/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defTabSz="931863" eaLnBrk="0" hangingPunct="0"/>
            <a:r>
              <a:rPr lang="es-MX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Berlin Sans FB" pitchFamily="34" charset="0"/>
              </a:rPr>
              <a:t>Valorización</a:t>
            </a:r>
            <a:endParaRPr lang="es-ES" sz="1000" dirty="0">
              <a:effectLst>
                <a:outerShdw blurRad="38100" dist="38100" dir="2700000" algn="tl">
                  <a:srgbClr val="FFFFFF"/>
                </a:outerShdw>
              </a:effectLst>
              <a:latin typeface="Berlin Sans FB" pitchFamily="34" charset="0"/>
            </a:endParaRPr>
          </a:p>
        </p:txBody>
      </p:sp>
      <p:sp>
        <p:nvSpPr>
          <p:cNvPr id="269333" name="Text Box 21"/>
          <p:cNvSpPr txBox="1">
            <a:spLocks noChangeArrowheads="1"/>
          </p:cNvSpPr>
          <p:nvPr/>
        </p:nvSpPr>
        <p:spPr bwMode="auto">
          <a:xfrm>
            <a:off x="5929322" y="642918"/>
            <a:ext cx="741363" cy="247914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defTabSz="931863" eaLnBrk="0" hangingPunct="0"/>
            <a:r>
              <a:rPr lang="es-MX" sz="1000">
                <a:effectLst>
                  <a:outerShdw blurRad="38100" dist="38100" dir="2700000" algn="tl">
                    <a:srgbClr val="FFFFFF"/>
                  </a:outerShdw>
                </a:effectLst>
                <a:latin typeface="Berlin Sans FB" pitchFamily="34" charset="0"/>
              </a:rPr>
              <a:t>Tarifas</a:t>
            </a:r>
            <a:endParaRPr lang="es-ES" sz="1000">
              <a:effectLst>
                <a:outerShdw blurRad="38100" dist="38100" dir="2700000" algn="tl">
                  <a:srgbClr val="FFFFFF"/>
                </a:outerShdw>
              </a:effectLst>
              <a:latin typeface="Berlin Sans FB" pitchFamily="34" charset="0"/>
            </a:endParaRPr>
          </a:p>
        </p:txBody>
      </p:sp>
      <p:sp>
        <p:nvSpPr>
          <p:cNvPr id="269334" name="Text Box 22"/>
          <p:cNvSpPr txBox="1">
            <a:spLocks noChangeArrowheads="1"/>
          </p:cNvSpPr>
          <p:nvPr/>
        </p:nvSpPr>
        <p:spPr bwMode="auto">
          <a:xfrm>
            <a:off x="6786578" y="571480"/>
            <a:ext cx="1150938" cy="40180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000">
                <a:solidFill>
                  <a:schemeClr val="bg1"/>
                </a:solidFill>
                <a:latin typeface="Berlin Sans FB" pitchFamily="34" charset="0"/>
              </a:rPr>
              <a:t>Derechos Construcción</a:t>
            </a:r>
            <a:endParaRPr lang="es-ES" sz="1000">
              <a:solidFill>
                <a:schemeClr val="bg1"/>
              </a:solidFill>
              <a:latin typeface="Berlin Sans FB" pitchFamily="34" charset="0"/>
            </a:endParaRPr>
          </a:p>
        </p:txBody>
      </p:sp>
      <p:sp>
        <p:nvSpPr>
          <p:cNvPr id="269335" name="Text Box 23"/>
          <p:cNvSpPr txBox="1">
            <a:spLocks noChangeArrowheads="1"/>
          </p:cNvSpPr>
          <p:nvPr/>
        </p:nvSpPr>
        <p:spPr bwMode="auto">
          <a:xfrm>
            <a:off x="8001024" y="571480"/>
            <a:ext cx="936625" cy="417191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defTabSz="931863" eaLnBrk="0" hangingPunct="0"/>
            <a:r>
              <a:rPr lang="es-MX" sz="1000" dirty="0">
                <a:solidFill>
                  <a:schemeClr val="bg1"/>
                </a:solidFill>
                <a:latin typeface="Berlin Sans FB" pitchFamily="34" charset="0"/>
              </a:rPr>
              <a:t>Asignación</a:t>
            </a:r>
            <a:r>
              <a:rPr lang="es-MX" sz="1000" dirty="0">
                <a:latin typeface="Berlin Sans FB" pitchFamily="34" charset="0"/>
              </a:rPr>
              <a:t> </a:t>
            </a:r>
          </a:p>
          <a:p>
            <a:pPr algn="ctr" defTabSz="931863" eaLnBrk="0" hangingPunct="0"/>
            <a:r>
              <a:rPr lang="es-MX" sz="1000" dirty="0">
                <a:latin typeface="Berlin Sans FB" pitchFamily="34" charset="0"/>
              </a:rPr>
              <a:t>C &amp; B</a:t>
            </a:r>
            <a:endParaRPr lang="es-ES" sz="1000" dirty="0">
              <a:latin typeface="Berlin Sans FB" pitchFamily="34" charset="0"/>
            </a:endParaRPr>
          </a:p>
        </p:txBody>
      </p:sp>
      <p:sp>
        <p:nvSpPr>
          <p:cNvPr id="269337" name="Text Box 25"/>
          <p:cNvSpPr txBox="1">
            <a:spLocks noChangeArrowheads="1"/>
          </p:cNvSpPr>
          <p:nvPr/>
        </p:nvSpPr>
        <p:spPr bwMode="auto">
          <a:xfrm>
            <a:off x="3286116" y="642918"/>
            <a:ext cx="957494" cy="247914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Berlin Sans FB" pitchFamily="34" charset="0"/>
              </a:rPr>
              <a:t>Plusvalía</a:t>
            </a:r>
            <a:endParaRPr lang="es-ES" sz="1000" dirty="0">
              <a:effectLst>
                <a:outerShdw blurRad="38100" dist="38100" dir="2700000" algn="tl">
                  <a:srgbClr val="FFFFFF"/>
                </a:outerShdw>
              </a:effectLst>
              <a:latin typeface="Berlin Sans FB" pitchFamily="34" charset="0"/>
            </a:endParaRPr>
          </a:p>
        </p:txBody>
      </p:sp>
      <p:sp>
        <p:nvSpPr>
          <p:cNvPr id="269338" name="Text Box 26"/>
          <p:cNvSpPr txBox="1">
            <a:spLocks noChangeArrowheads="1"/>
          </p:cNvSpPr>
          <p:nvPr/>
        </p:nvSpPr>
        <p:spPr bwMode="auto">
          <a:xfrm>
            <a:off x="3143240" y="2071678"/>
            <a:ext cx="1013599" cy="55569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000" dirty="0">
                <a:latin typeface="Berlin Sans FB" pitchFamily="34" charset="0"/>
              </a:rPr>
              <a:t>Inversión en</a:t>
            </a:r>
          </a:p>
          <a:p>
            <a:pPr algn="ctr" defTabSz="931863" eaLnBrk="0" hangingPunct="0"/>
            <a:r>
              <a:rPr lang="es-MX" sz="1000" dirty="0">
                <a:latin typeface="Berlin Sans FB" pitchFamily="34" charset="0"/>
              </a:rPr>
              <a:t>Infraestructuras</a:t>
            </a:r>
          </a:p>
          <a:p>
            <a:pPr algn="ctr" defTabSz="931863" eaLnBrk="0" hangingPunct="0"/>
            <a:r>
              <a:rPr lang="es-MX" sz="1000" dirty="0">
                <a:latin typeface="Berlin Sans FB" pitchFamily="34" charset="0"/>
              </a:rPr>
              <a:t>Y suelos</a:t>
            </a:r>
            <a:endParaRPr lang="es-ES" sz="1000" dirty="0">
              <a:latin typeface="Berlin Sans FB" pitchFamily="34" charset="0"/>
            </a:endParaRPr>
          </a:p>
        </p:txBody>
      </p:sp>
      <p:sp>
        <p:nvSpPr>
          <p:cNvPr id="269339" name="Text Box 27"/>
          <p:cNvSpPr txBox="1">
            <a:spLocks noChangeArrowheads="1"/>
          </p:cNvSpPr>
          <p:nvPr/>
        </p:nvSpPr>
        <p:spPr bwMode="auto">
          <a:xfrm>
            <a:off x="3071802" y="3786190"/>
            <a:ext cx="1260475" cy="709578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000" dirty="0" smtClean="0">
                <a:latin typeface="Berlin Sans FB" pitchFamily="34" charset="0"/>
              </a:rPr>
              <a:t>Prioridades</a:t>
            </a:r>
            <a:endParaRPr lang="es-MX" sz="1000" dirty="0">
              <a:latin typeface="Berlin Sans FB" pitchFamily="34" charset="0"/>
            </a:endParaRPr>
          </a:p>
          <a:p>
            <a:pPr algn="ctr" defTabSz="931863" eaLnBrk="0" hangingPunct="0"/>
            <a:r>
              <a:rPr lang="es-MX" sz="1000" dirty="0">
                <a:latin typeface="Berlin Sans FB" pitchFamily="34" charset="0"/>
              </a:rPr>
              <a:t>Inversión en</a:t>
            </a:r>
          </a:p>
          <a:p>
            <a:pPr algn="ctr" defTabSz="931863" eaLnBrk="0" hangingPunct="0"/>
            <a:r>
              <a:rPr lang="es-MX" sz="1000" dirty="0">
                <a:latin typeface="Berlin Sans FB" pitchFamily="34" charset="0"/>
              </a:rPr>
              <a:t>Infraestructuras</a:t>
            </a:r>
          </a:p>
          <a:p>
            <a:pPr algn="ctr" defTabSz="931863" eaLnBrk="0" hangingPunct="0"/>
            <a:r>
              <a:rPr lang="es-MX" sz="1000" dirty="0">
                <a:latin typeface="Berlin Sans FB" pitchFamily="34" charset="0"/>
              </a:rPr>
              <a:t>y suelos</a:t>
            </a:r>
            <a:endParaRPr lang="es-ES" sz="1000" dirty="0">
              <a:latin typeface="Berlin Sans FB" pitchFamily="34" charset="0"/>
            </a:endParaRPr>
          </a:p>
        </p:txBody>
      </p:sp>
      <p:sp>
        <p:nvSpPr>
          <p:cNvPr id="269340" name="Text Box 28"/>
          <p:cNvSpPr txBox="1">
            <a:spLocks noChangeArrowheads="1"/>
          </p:cNvSpPr>
          <p:nvPr/>
        </p:nvSpPr>
        <p:spPr bwMode="auto">
          <a:xfrm>
            <a:off x="3071802" y="3000372"/>
            <a:ext cx="1250950" cy="709578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000" dirty="0">
                <a:latin typeface="Berlin Sans FB" pitchFamily="34" charset="0"/>
              </a:rPr>
              <a:t>Generación por</a:t>
            </a:r>
          </a:p>
          <a:p>
            <a:pPr algn="ctr" defTabSz="931863" eaLnBrk="0" hangingPunct="0"/>
            <a:r>
              <a:rPr lang="es-MX" sz="1000" dirty="0">
                <a:latin typeface="Berlin Sans FB" pitchFamily="34" charset="0"/>
              </a:rPr>
              <a:t>beneficios urbanísticos</a:t>
            </a:r>
          </a:p>
          <a:p>
            <a:pPr algn="ctr" defTabSz="931863" eaLnBrk="0" hangingPunct="0"/>
            <a:r>
              <a:rPr lang="es-MX" sz="1000" dirty="0" smtClean="0">
                <a:latin typeface="Berlin Sans FB" pitchFamily="34" charset="0"/>
              </a:rPr>
              <a:t>Prioridades</a:t>
            </a:r>
            <a:endParaRPr lang="es-ES" sz="1000" dirty="0">
              <a:latin typeface="Berlin Sans FB" pitchFamily="34" charset="0"/>
            </a:endParaRPr>
          </a:p>
        </p:txBody>
      </p:sp>
      <p:sp>
        <p:nvSpPr>
          <p:cNvPr id="269341" name="Text Box 29"/>
          <p:cNvSpPr txBox="1">
            <a:spLocks noChangeArrowheads="1"/>
          </p:cNvSpPr>
          <p:nvPr/>
        </p:nvSpPr>
        <p:spPr bwMode="auto">
          <a:xfrm>
            <a:off x="3071802" y="4643446"/>
            <a:ext cx="1263650" cy="55569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000">
                <a:latin typeface="Berlin Sans FB" pitchFamily="34" charset="0"/>
              </a:rPr>
              <a:t>Generación por</a:t>
            </a:r>
          </a:p>
          <a:p>
            <a:pPr algn="ctr" defTabSz="931863" eaLnBrk="0" hangingPunct="0"/>
            <a:r>
              <a:rPr lang="es-MX" sz="1000">
                <a:latin typeface="Berlin Sans FB" pitchFamily="34" charset="0"/>
              </a:rPr>
              <a:t>Benéficos urbanísticos</a:t>
            </a:r>
            <a:endParaRPr lang="es-ES" sz="1000">
              <a:latin typeface="Berlin Sans FB" pitchFamily="34" charset="0"/>
            </a:endParaRPr>
          </a:p>
        </p:txBody>
      </p:sp>
      <p:sp>
        <p:nvSpPr>
          <p:cNvPr id="269342" name="Text Box 30"/>
          <p:cNvSpPr txBox="1">
            <a:spLocks noChangeArrowheads="1"/>
          </p:cNvSpPr>
          <p:nvPr/>
        </p:nvSpPr>
        <p:spPr bwMode="auto">
          <a:xfrm>
            <a:off x="3132138" y="6016625"/>
            <a:ext cx="1223962" cy="709578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000">
                <a:latin typeface="Berlin Sans FB" pitchFamily="34" charset="0"/>
              </a:rPr>
              <a:t>Origina pago</a:t>
            </a:r>
          </a:p>
          <a:p>
            <a:pPr algn="ctr" defTabSz="931863" eaLnBrk="0" hangingPunct="0"/>
            <a:r>
              <a:rPr lang="es-MX" sz="1000">
                <a:latin typeface="Berlin Sans FB" pitchFamily="34" charset="0"/>
              </a:rPr>
              <a:t>Por licencias</a:t>
            </a:r>
          </a:p>
          <a:p>
            <a:pPr algn="ctr" defTabSz="931863" eaLnBrk="0" hangingPunct="0"/>
            <a:r>
              <a:rPr lang="es-MX" sz="1000">
                <a:latin typeface="Berlin Sans FB" pitchFamily="34" charset="0"/>
              </a:rPr>
              <a:t>Urbanismo y</a:t>
            </a:r>
          </a:p>
          <a:p>
            <a:pPr algn="ctr" defTabSz="931863" eaLnBrk="0" hangingPunct="0"/>
            <a:r>
              <a:rPr lang="es-MX" sz="1000">
                <a:latin typeface="Berlin Sans FB" pitchFamily="34" charset="0"/>
              </a:rPr>
              <a:t>construcción</a:t>
            </a:r>
            <a:endParaRPr lang="es-ES" sz="1000">
              <a:latin typeface="Berlin Sans FB" pitchFamily="34" charset="0"/>
            </a:endParaRPr>
          </a:p>
        </p:txBody>
      </p:sp>
      <p:sp>
        <p:nvSpPr>
          <p:cNvPr id="269343" name="Text Box 31"/>
          <p:cNvSpPr txBox="1">
            <a:spLocks noChangeArrowheads="1"/>
          </p:cNvSpPr>
          <p:nvPr/>
        </p:nvSpPr>
        <p:spPr bwMode="auto">
          <a:xfrm>
            <a:off x="3132138" y="5445125"/>
            <a:ext cx="1223962" cy="40180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000">
                <a:latin typeface="Berlin Sans FB" pitchFamily="34" charset="0"/>
              </a:rPr>
              <a:t>Invierte en VIS</a:t>
            </a:r>
          </a:p>
          <a:p>
            <a:pPr algn="ctr" defTabSz="931863" eaLnBrk="0" hangingPunct="0"/>
            <a:r>
              <a:rPr lang="es-MX" sz="1000">
                <a:latin typeface="Berlin Sans FB" pitchFamily="34" charset="0"/>
              </a:rPr>
              <a:t>Tipo I</a:t>
            </a:r>
            <a:endParaRPr lang="es-ES" sz="1000">
              <a:latin typeface="Berlin Sans FB" pitchFamily="34" charset="0"/>
            </a:endParaRPr>
          </a:p>
        </p:txBody>
      </p:sp>
      <p:sp>
        <p:nvSpPr>
          <p:cNvPr id="269344" name="Text Box 32"/>
          <p:cNvSpPr txBox="1">
            <a:spLocks noChangeArrowheads="1"/>
          </p:cNvSpPr>
          <p:nvPr/>
        </p:nvSpPr>
        <p:spPr bwMode="auto">
          <a:xfrm>
            <a:off x="4500562" y="2071678"/>
            <a:ext cx="1223963" cy="509524"/>
          </a:xfrm>
          <a:prstGeom prst="rect">
            <a:avLst/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Cobro e inversión</a:t>
            </a:r>
          </a:p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Por beneficio</a:t>
            </a:r>
          </a:p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general</a:t>
            </a:r>
            <a:endParaRPr lang="es-ES" sz="900" dirty="0">
              <a:latin typeface="Berlin Sans FB" pitchFamily="34" charset="0"/>
            </a:endParaRPr>
          </a:p>
        </p:txBody>
      </p:sp>
      <p:sp>
        <p:nvSpPr>
          <p:cNvPr id="269345" name="Text Box 33"/>
          <p:cNvSpPr txBox="1">
            <a:spLocks noChangeArrowheads="1"/>
          </p:cNvSpPr>
          <p:nvPr/>
        </p:nvSpPr>
        <p:spPr bwMode="auto">
          <a:xfrm>
            <a:off x="4500562" y="3571876"/>
            <a:ext cx="1223963" cy="509524"/>
          </a:xfrm>
          <a:prstGeom prst="rect">
            <a:avLst/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>
                <a:latin typeface="Berlin Sans FB" pitchFamily="34" charset="0"/>
              </a:rPr>
              <a:t>Cobro e inversión</a:t>
            </a:r>
          </a:p>
          <a:p>
            <a:pPr algn="ctr" defTabSz="931863" eaLnBrk="0" hangingPunct="0"/>
            <a:r>
              <a:rPr lang="es-MX" sz="900">
                <a:latin typeface="Berlin Sans FB" pitchFamily="34" charset="0"/>
              </a:rPr>
              <a:t>Por beneficio</a:t>
            </a:r>
          </a:p>
          <a:p>
            <a:pPr algn="ctr" defTabSz="931863" eaLnBrk="0" hangingPunct="0"/>
            <a:r>
              <a:rPr lang="es-MX" sz="900">
                <a:latin typeface="Berlin Sans FB" pitchFamily="34" charset="0"/>
              </a:rPr>
              <a:t>Zonal</a:t>
            </a:r>
            <a:endParaRPr lang="es-ES" sz="900">
              <a:latin typeface="Berlin Sans FB" pitchFamily="34" charset="0"/>
            </a:endParaRPr>
          </a:p>
        </p:txBody>
      </p:sp>
      <p:sp>
        <p:nvSpPr>
          <p:cNvPr id="269346" name="Text Box 34"/>
          <p:cNvSpPr txBox="1">
            <a:spLocks noChangeArrowheads="1"/>
          </p:cNvSpPr>
          <p:nvPr/>
        </p:nvSpPr>
        <p:spPr bwMode="auto">
          <a:xfrm>
            <a:off x="4500562" y="4714884"/>
            <a:ext cx="1223963" cy="509524"/>
          </a:xfrm>
          <a:prstGeom prst="rect">
            <a:avLst/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Cobro e inversión</a:t>
            </a:r>
          </a:p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Por beneficio</a:t>
            </a:r>
          </a:p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Local</a:t>
            </a:r>
            <a:endParaRPr lang="es-ES" sz="900" dirty="0">
              <a:latin typeface="Berlin Sans FB" pitchFamily="34" charset="0"/>
            </a:endParaRPr>
          </a:p>
        </p:txBody>
      </p:sp>
      <p:sp>
        <p:nvSpPr>
          <p:cNvPr id="269347" name="Text Box 35"/>
          <p:cNvSpPr txBox="1">
            <a:spLocks noChangeArrowheads="1"/>
          </p:cNvSpPr>
          <p:nvPr/>
        </p:nvSpPr>
        <p:spPr bwMode="auto">
          <a:xfrm>
            <a:off x="5857884" y="2071678"/>
            <a:ext cx="792163" cy="509524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>
                <a:latin typeface="Berlin Sans FB" pitchFamily="34" charset="0"/>
              </a:rPr>
              <a:t>Cobro e</a:t>
            </a:r>
          </a:p>
          <a:p>
            <a:pPr algn="ctr" defTabSz="931863" eaLnBrk="0" hangingPunct="0"/>
            <a:r>
              <a:rPr lang="es-MX" sz="900">
                <a:latin typeface="Berlin Sans FB" pitchFamily="34" charset="0"/>
              </a:rPr>
              <a:t>inversión</a:t>
            </a:r>
          </a:p>
          <a:p>
            <a:pPr algn="ctr" defTabSz="931863" eaLnBrk="0" hangingPunct="0"/>
            <a:r>
              <a:rPr lang="es-MX" sz="900">
                <a:latin typeface="Berlin Sans FB" pitchFamily="34" charset="0"/>
              </a:rPr>
              <a:t>General</a:t>
            </a:r>
            <a:endParaRPr lang="es-ES" sz="900">
              <a:latin typeface="Berlin Sans FB" pitchFamily="34" charset="0"/>
            </a:endParaRPr>
          </a:p>
        </p:txBody>
      </p:sp>
      <p:sp>
        <p:nvSpPr>
          <p:cNvPr id="269348" name="Text Box 36"/>
          <p:cNvSpPr txBox="1">
            <a:spLocks noChangeArrowheads="1"/>
          </p:cNvSpPr>
          <p:nvPr/>
        </p:nvSpPr>
        <p:spPr bwMode="auto">
          <a:xfrm>
            <a:off x="5857884" y="3571876"/>
            <a:ext cx="673763" cy="64802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Cobro e</a:t>
            </a:r>
          </a:p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inversión</a:t>
            </a:r>
          </a:p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Sectores</a:t>
            </a:r>
          </a:p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específicos</a:t>
            </a:r>
            <a:endParaRPr lang="es-ES" sz="900" dirty="0">
              <a:latin typeface="Berlin Sans FB" pitchFamily="34" charset="0"/>
            </a:endParaRPr>
          </a:p>
        </p:txBody>
      </p:sp>
      <p:sp>
        <p:nvSpPr>
          <p:cNvPr id="269349" name="Text Box 37"/>
          <p:cNvSpPr txBox="1">
            <a:spLocks noChangeArrowheads="1"/>
          </p:cNvSpPr>
          <p:nvPr/>
        </p:nvSpPr>
        <p:spPr bwMode="auto">
          <a:xfrm>
            <a:off x="5929322" y="4643446"/>
            <a:ext cx="673763" cy="64802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Cobro e</a:t>
            </a:r>
          </a:p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inversión</a:t>
            </a:r>
          </a:p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Sectores</a:t>
            </a:r>
          </a:p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específicos</a:t>
            </a:r>
            <a:endParaRPr lang="es-ES" sz="900" dirty="0">
              <a:latin typeface="Berlin Sans FB" pitchFamily="34" charset="0"/>
            </a:endParaRPr>
          </a:p>
        </p:txBody>
      </p:sp>
      <p:sp>
        <p:nvSpPr>
          <p:cNvPr id="269350" name="Text Box 38"/>
          <p:cNvSpPr txBox="1">
            <a:spLocks noChangeArrowheads="1"/>
          </p:cNvSpPr>
          <p:nvPr/>
        </p:nvSpPr>
        <p:spPr bwMode="auto">
          <a:xfrm>
            <a:off x="6786578" y="2143116"/>
            <a:ext cx="1060450" cy="37102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Aporte suelos</a:t>
            </a:r>
          </a:p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Por certificados</a:t>
            </a:r>
            <a:endParaRPr lang="es-ES" sz="900">
              <a:solidFill>
                <a:schemeClr val="bg1"/>
              </a:solidFill>
              <a:latin typeface="Berlin Sans FB" pitchFamily="34" charset="0"/>
            </a:endParaRPr>
          </a:p>
        </p:txBody>
      </p:sp>
      <p:sp>
        <p:nvSpPr>
          <p:cNvPr id="269351" name="Text Box 39"/>
          <p:cNvSpPr txBox="1">
            <a:spLocks noChangeArrowheads="1"/>
          </p:cNvSpPr>
          <p:nvPr/>
        </p:nvSpPr>
        <p:spPr bwMode="auto">
          <a:xfrm>
            <a:off x="6858016" y="3643314"/>
            <a:ext cx="922228" cy="37102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Aporte suelos</a:t>
            </a:r>
          </a:p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Por certificados</a:t>
            </a:r>
            <a:endParaRPr lang="es-ES" sz="900">
              <a:solidFill>
                <a:schemeClr val="bg1"/>
              </a:solidFill>
              <a:latin typeface="Berlin Sans FB" pitchFamily="34" charset="0"/>
            </a:endParaRPr>
          </a:p>
        </p:txBody>
      </p:sp>
      <p:sp>
        <p:nvSpPr>
          <p:cNvPr id="269352" name="Text Box 40"/>
          <p:cNvSpPr txBox="1">
            <a:spLocks noChangeArrowheads="1"/>
          </p:cNvSpPr>
          <p:nvPr/>
        </p:nvSpPr>
        <p:spPr bwMode="auto">
          <a:xfrm>
            <a:off x="6858016" y="4643446"/>
            <a:ext cx="1036041" cy="64802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Aporte suelos e</a:t>
            </a:r>
          </a:p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inversiones</a:t>
            </a:r>
          </a:p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Por edificabilidad</a:t>
            </a:r>
          </a:p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o certificados</a:t>
            </a:r>
            <a:endParaRPr lang="es-ES" sz="900">
              <a:solidFill>
                <a:schemeClr val="bg1"/>
              </a:solidFill>
              <a:latin typeface="Berlin Sans FB" pitchFamily="34" charset="0"/>
            </a:endParaRPr>
          </a:p>
        </p:txBody>
      </p:sp>
      <p:sp>
        <p:nvSpPr>
          <p:cNvPr id="269353" name="Text Box 41"/>
          <p:cNvSpPr txBox="1">
            <a:spLocks noChangeArrowheads="1"/>
          </p:cNvSpPr>
          <p:nvPr/>
        </p:nvSpPr>
        <p:spPr bwMode="auto">
          <a:xfrm>
            <a:off x="8072462" y="3000372"/>
            <a:ext cx="765134" cy="509524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 dirty="0">
                <a:solidFill>
                  <a:schemeClr val="bg1"/>
                </a:solidFill>
                <a:latin typeface="Berlin Sans FB" pitchFamily="34" charset="0"/>
              </a:rPr>
              <a:t>Determinan</a:t>
            </a:r>
          </a:p>
          <a:p>
            <a:pPr algn="ctr" defTabSz="931863" eaLnBrk="0" hangingPunct="0"/>
            <a:r>
              <a:rPr lang="es-MX" sz="900" dirty="0">
                <a:solidFill>
                  <a:schemeClr val="bg1"/>
                </a:solidFill>
                <a:latin typeface="Berlin Sans FB" pitchFamily="34" charset="0"/>
              </a:rPr>
              <a:t>Cargas</a:t>
            </a:r>
          </a:p>
          <a:p>
            <a:pPr algn="ctr" defTabSz="931863" eaLnBrk="0" hangingPunct="0"/>
            <a:r>
              <a:rPr lang="es-MX" sz="900" dirty="0">
                <a:solidFill>
                  <a:schemeClr val="bg1"/>
                </a:solidFill>
                <a:latin typeface="Berlin Sans FB" pitchFamily="34" charset="0"/>
              </a:rPr>
              <a:t>urbanísticas</a:t>
            </a:r>
            <a:endParaRPr lang="es-ES" sz="900" dirty="0">
              <a:solidFill>
                <a:schemeClr val="bg1"/>
              </a:solidFill>
              <a:latin typeface="Berlin Sans FB" pitchFamily="34" charset="0"/>
            </a:endParaRPr>
          </a:p>
        </p:txBody>
      </p:sp>
      <p:sp>
        <p:nvSpPr>
          <p:cNvPr id="269354" name="Text Box 42"/>
          <p:cNvSpPr txBox="1">
            <a:spLocks noChangeArrowheads="1"/>
          </p:cNvSpPr>
          <p:nvPr/>
        </p:nvSpPr>
        <p:spPr bwMode="auto">
          <a:xfrm>
            <a:off x="8072462" y="3857628"/>
            <a:ext cx="776354" cy="64802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 dirty="0">
                <a:solidFill>
                  <a:schemeClr val="bg1"/>
                </a:solidFill>
                <a:latin typeface="Berlin Sans FB" pitchFamily="34" charset="0"/>
              </a:rPr>
              <a:t>Reparten</a:t>
            </a:r>
          </a:p>
          <a:p>
            <a:pPr algn="ctr" defTabSz="931863" eaLnBrk="0" hangingPunct="0"/>
            <a:r>
              <a:rPr lang="es-MX" sz="900" dirty="0">
                <a:solidFill>
                  <a:schemeClr val="bg1"/>
                </a:solidFill>
                <a:latin typeface="Berlin Sans FB" pitchFamily="34" charset="0"/>
              </a:rPr>
              <a:t>C &amp; B </a:t>
            </a:r>
          </a:p>
          <a:p>
            <a:pPr algn="ctr" defTabSz="931863" eaLnBrk="0" hangingPunct="0"/>
            <a:r>
              <a:rPr lang="es-MX" sz="900" dirty="0">
                <a:solidFill>
                  <a:schemeClr val="bg1"/>
                </a:solidFill>
                <a:latin typeface="Berlin Sans FB" pitchFamily="34" charset="0"/>
              </a:rPr>
              <a:t>entre planes</a:t>
            </a:r>
          </a:p>
          <a:p>
            <a:pPr algn="ctr" defTabSz="931863" eaLnBrk="0" hangingPunct="0"/>
            <a:r>
              <a:rPr lang="es-MX" sz="900" dirty="0">
                <a:solidFill>
                  <a:schemeClr val="bg1"/>
                </a:solidFill>
                <a:latin typeface="Berlin Sans FB" pitchFamily="34" charset="0"/>
              </a:rPr>
              <a:t>Parciales </a:t>
            </a:r>
            <a:endParaRPr lang="es-ES" sz="900" dirty="0">
              <a:solidFill>
                <a:schemeClr val="bg1"/>
              </a:solidFill>
              <a:latin typeface="Berlin Sans FB" pitchFamily="34" charset="0"/>
            </a:endParaRPr>
          </a:p>
        </p:txBody>
      </p:sp>
      <p:sp>
        <p:nvSpPr>
          <p:cNvPr id="269355" name="Text Box 43"/>
          <p:cNvSpPr txBox="1">
            <a:spLocks noChangeArrowheads="1"/>
          </p:cNvSpPr>
          <p:nvPr/>
        </p:nvSpPr>
        <p:spPr bwMode="auto">
          <a:xfrm>
            <a:off x="8072462" y="4643446"/>
            <a:ext cx="877887" cy="64802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 dirty="0">
                <a:solidFill>
                  <a:schemeClr val="bg1"/>
                </a:solidFill>
                <a:latin typeface="Berlin Sans FB" pitchFamily="34" charset="0"/>
              </a:rPr>
              <a:t>Reparten</a:t>
            </a:r>
          </a:p>
          <a:p>
            <a:pPr algn="ctr" defTabSz="931863" eaLnBrk="0" hangingPunct="0"/>
            <a:r>
              <a:rPr lang="es-MX" sz="900" dirty="0">
                <a:solidFill>
                  <a:schemeClr val="bg1"/>
                </a:solidFill>
                <a:latin typeface="Berlin Sans FB" pitchFamily="34" charset="0"/>
              </a:rPr>
              <a:t>C &amp; B</a:t>
            </a:r>
          </a:p>
          <a:p>
            <a:pPr algn="ctr" defTabSz="931863" eaLnBrk="0" hangingPunct="0"/>
            <a:r>
              <a:rPr lang="es-MX" sz="900" dirty="0">
                <a:solidFill>
                  <a:schemeClr val="bg1"/>
                </a:solidFill>
                <a:latin typeface="Berlin Sans FB" pitchFamily="34" charset="0"/>
              </a:rPr>
              <a:t>Entre </a:t>
            </a:r>
          </a:p>
          <a:p>
            <a:pPr algn="ctr" defTabSz="931863" eaLnBrk="0" hangingPunct="0"/>
            <a:r>
              <a:rPr lang="es-MX" sz="900" dirty="0">
                <a:solidFill>
                  <a:schemeClr val="bg1"/>
                </a:solidFill>
                <a:latin typeface="Berlin Sans FB" pitchFamily="34" charset="0"/>
              </a:rPr>
              <a:t>Unidades</a:t>
            </a:r>
            <a:endParaRPr lang="es-ES" sz="900" dirty="0">
              <a:solidFill>
                <a:schemeClr val="bg1"/>
              </a:solidFill>
              <a:latin typeface="Berlin Sans FB" pitchFamily="34" charset="0"/>
            </a:endParaRPr>
          </a:p>
        </p:txBody>
      </p:sp>
      <p:sp>
        <p:nvSpPr>
          <p:cNvPr id="269356" name="Text Box 44"/>
          <p:cNvSpPr txBox="1">
            <a:spLocks noChangeArrowheads="1"/>
          </p:cNvSpPr>
          <p:nvPr/>
        </p:nvSpPr>
        <p:spPr bwMode="auto">
          <a:xfrm>
            <a:off x="8101013" y="5581650"/>
            <a:ext cx="890587" cy="78652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Entrega de</a:t>
            </a:r>
          </a:p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cesiones</a:t>
            </a:r>
          </a:p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y de</a:t>
            </a:r>
          </a:p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aportes </a:t>
            </a:r>
          </a:p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adicionales</a:t>
            </a:r>
            <a:endParaRPr lang="es-ES" sz="900">
              <a:solidFill>
                <a:schemeClr val="bg1"/>
              </a:solidFill>
              <a:latin typeface="Berlin Sans FB" pitchFamily="34" charset="0"/>
            </a:endParaRPr>
          </a:p>
        </p:txBody>
      </p:sp>
      <p:sp>
        <p:nvSpPr>
          <p:cNvPr id="269357" name="Text Box 45"/>
          <p:cNvSpPr txBox="1">
            <a:spLocks noChangeArrowheads="1"/>
          </p:cNvSpPr>
          <p:nvPr/>
        </p:nvSpPr>
        <p:spPr bwMode="auto">
          <a:xfrm>
            <a:off x="6835775" y="6237288"/>
            <a:ext cx="1192213" cy="37102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Compensaciones</a:t>
            </a:r>
          </a:p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Con certificados</a:t>
            </a:r>
            <a:endParaRPr lang="es-ES" sz="900">
              <a:solidFill>
                <a:schemeClr val="bg1"/>
              </a:solidFill>
              <a:latin typeface="Berlin Sans FB" pitchFamily="34" charset="0"/>
            </a:endParaRPr>
          </a:p>
        </p:txBody>
      </p:sp>
      <p:sp>
        <p:nvSpPr>
          <p:cNvPr id="269358" name="Text Box 46"/>
          <p:cNvSpPr txBox="1">
            <a:spLocks noChangeArrowheads="1"/>
          </p:cNvSpPr>
          <p:nvPr/>
        </p:nvSpPr>
        <p:spPr bwMode="auto">
          <a:xfrm>
            <a:off x="6804025" y="5581650"/>
            <a:ext cx="1223963" cy="37102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Pago a Fondos de</a:t>
            </a:r>
          </a:p>
          <a:p>
            <a:pPr algn="ctr" defTabSz="931863" eaLnBrk="0" hangingPunct="0"/>
            <a:r>
              <a:rPr lang="es-MX" sz="900">
                <a:solidFill>
                  <a:schemeClr val="bg1"/>
                </a:solidFill>
                <a:latin typeface="Berlin Sans FB" pitchFamily="34" charset="0"/>
              </a:rPr>
              <a:t>Compensaciones</a:t>
            </a:r>
            <a:endParaRPr lang="es-ES" sz="900">
              <a:solidFill>
                <a:schemeClr val="bg1"/>
              </a:solidFill>
              <a:latin typeface="Berlin Sans FB" pitchFamily="34" charset="0"/>
            </a:endParaRPr>
          </a:p>
        </p:txBody>
      </p:sp>
      <p:sp>
        <p:nvSpPr>
          <p:cNvPr id="269359" name="Line 47"/>
          <p:cNvSpPr>
            <a:spLocks noChangeShapeType="1"/>
          </p:cNvSpPr>
          <p:nvPr/>
        </p:nvSpPr>
        <p:spPr bwMode="auto">
          <a:xfrm>
            <a:off x="39687" y="4572008"/>
            <a:ext cx="9104313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69360" name="Line 48"/>
          <p:cNvSpPr>
            <a:spLocks noChangeShapeType="1"/>
          </p:cNvSpPr>
          <p:nvPr/>
        </p:nvSpPr>
        <p:spPr bwMode="auto">
          <a:xfrm>
            <a:off x="39687" y="2857496"/>
            <a:ext cx="9104313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69361" name="Line 49"/>
          <p:cNvSpPr>
            <a:spLocks noChangeShapeType="1"/>
          </p:cNvSpPr>
          <p:nvPr/>
        </p:nvSpPr>
        <p:spPr bwMode="auto">
          <a:xfrm>
            <a:off x="0" y="1857364"/>
            <a:ext cx="9104313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" name="Text Box 3"/>
          <p:cNvSpPr txBox="1">
            <a:spLocks noChangeArrowheads="1"/>
          </p:cNvSpPr>
          <p:nvPr/>
        </p:nvSpPr>
        <p:spPr bwMode="auto">
          <a:xfrm>
            <a:off x="142844" y="1214422"/>
            <a:ext cx="927100" cy="524913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400" dirty="0">
                <a:latin typeface="Berlin Sans FB" pitchFamily="34" charset="0"/>
              </a:rPr>
              <a:t>A nivel </a:t>
            </a:r>
          </a:p>
          <a:p>
            <a:pPr algn="ctr" defTabSz="931863" eaLnBrk="0" hangingPunct="0"/>
            <a:r>
              <a:rPr lang="es-MX" sz="1400" dirty="0" smtClean="0">
                <a:latin typeface="Berlin Sans FB" pitchFamily="34" charset="0"/>
              </a:rPr>
              <a:t>REGIÓN</a:t>
            </a:r>
            <a:endParaRPr lang="es-ES" sz="1400" dirty="0">
              <a:latin typeface="Berlin Sans FB" pitchFamily="34" charset="0"/>
            </a:endParaRPr>
          </a:p>
        </p:txBody>
      </p:sp>
      <p:sp>
        <p:nvSpPr>
          <p:cNvPr id="52" name="Text Box 26"/>
          <p:cNvSpPr txBox="1">
            <a:spLocks noChangeArrowheads="1"/>
          </p:cNvSpPr>
          <p:nvPr/>
        </p:nvSpPr>
        <p:spPr bwMode="auto">
          <a:xfrm>
            <a:off x="3214678" y="1214422"/>
            <a:ext cx="1013599" cy="40180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000" dirty="0">
                <a:latin typeface="Berlin Sans FB" pitchFamily="34" charset="0"/>
              </a:rPr>
              <a:t>Inversión en</a:t>
            </a:r>
          </a:p>
          <a:p>
            <a:pPr algn="ctr" defTabSz="931863" eaLnBrk="0" hangingPunct="0"/>
            <a:r>
              <a:rPr lang="es-MX" sz="1000" dirty="0" smtClean="0">
                <a:latin typeface="Berlin Sans FB" pitchFamily="34" charset="0"/>
              </a:rPr>
              <a:t>Infraestructuras</a:t>
            </a:r>
            <a:endParaRPr lang="es-ES" sz="1000" dirty="0">
              <a:latin typeface="Berlin Sans FB" pitchFamily="34" charset="0"/>
            </a:endParaRPr>
          </a:p>
        </p:txBody>
      </p:sp>
      <p:sp>
        <p:nvSpPr>
          <p:cNvPr id="54" name="Text Box 32"/>
          <p:cNvSpPr txBox="1">
            <a:spLocks noChangeArrowheads="1"/>
          </p:cNvSpPr>
          <p:nvPr/>
        </p:nvSpPr>
        <p:spPr bwMode="auto">
          <a:xfrm>
            <a:off x="4500562" y="1214422"/>
            <a:ext cx="1223963" cy="509524"/>
          </a:xfrm>
          <a:prstGeom prst="rect">
            <a:avLst/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Cobro e inversión</a:t>
            </a:r>
          </a:p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Por beneficio</a:t>
            </a:r>
          </a:p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general</a:t>
            </a:r>
            <a:endParaRPr lang="es-ES" sz="900" dirty="0">
              <a:latin typeface="Berlin Sans FB" pitchFamily="34" charset="0"/>
            </a:endParaRPr>
          </a:p>
        </p:txBody>
      </p:sp>
      <p:sp>
        <p:nvSpPr>
          <p:cNvPr id="55" name="Text Box 35"/>
          <p:cNvSpPr txBox="1">
            <a:spLocks noChangeArrowheads="1"/>
          </p:cNvSpPr>
          <p:nvPr/>
        </p:nvSpPr>
        <p:spPr bwMode="auto">
          <a:xfrm>
            <a:off x="5857884" y="1214422"/>
            <a:ext cx="714380" cy="509524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Cobro e</a:t>
            </a:r>
          </a:p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inversión</a:t>
            </a:r>
          </a:p>
          <a:p>
            <a:pPr algn="ctr" defTabSz="931863" eaLnBrk="0" hangingPunct="0"/>
            <a:r>
              <a:rPr lang="es-MX" sz="900" dirty="0">
                <a:latin typeface="Berlin Sans FB" pitchFamily="34" charset="0"/>
              </a:rPr>
              <a:t>General</a:t>
            </a:r>
            <a:endParaRPr lang="es-ES" sz="900" dirty="0">
              <a:latin typeface="Berlin Sans FB" pitchFamily="34" charset="0"/>
            </a:endParaRPr>
          </a:p>
        </p:txBody>
      </p:sp>
      <p:sp>
        <p:nvSpPr>
          <p:cNvPr id="56" name="Text Box 11"/>
          <p:cNvSpPr txBox="1">
            <a:spLocks noChangeArrowheads="1"/>
          </p:cNvSpPr>
          <p:nvPr/>
        </p:nvSpPr>
        <p:spPr bwMode="auto">
          <a:xfrm>
            <a:off x="1214414" y="1214422"/>
            <a:ext cx="1857388" cy="463357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3117" tIns="46558" rIns="93117" bIns="46558">
            <a:spAutoFit/>
          </a:bodyPr>
          <a:lstStyle/>
          <a:p>
            <a:pPr algn="ctr" defTabSz="931863" eaLnBrk="0" hangingPunct="0"/>
            <a:r>
              <a:rPr lang="es-MX" sz="1200" dirty="0" smtClean="0">
                <a:latin typeface="Berlin Sans FB" pitchFamily="34" charset="0"/>
              </a:rPr>
              <a:t>Lineamientos regionales</a:t>
            </a:r>
          </a:p>
          <a:p>
            <a:pPr algn="ctr" defTabSz="931863" eaLnBrk="0" hangingPunct="0"/>
            <a:r>
              <a:rPr lang="es-MX" sz="1200" dirty="0" smtClean="0">
                <a:latin typeface="Berlin Sans FB" pitchFamily="34" charset="0"/>
              </a:rPr>
              <a:t>Planes estratégicos</a:t>
            </a:r>
            <a:endParaRPr lang="es-ES" sz="1200" dirty="0">
              <a:latin typeface="Berlin Sans FB" pitchFamily="34" charset="0"/>
            </a:endParaRPr>
          </a:p>
        </p:txBody>
      </p:sp>
      <p:sp>
        <p:nvSpPr>
          <p:cNvPr id="57" name="Line 49"/>
          <p:cNvSpPr>
            <a:spLocks noChangeShapeType="1"/>
          </p:cNvSpPr>
          <p:nvPr/>
        </p:nvSpPr>
        <p:spPr bwMode="auto">
          <a:xfrm>
            <a:off x="39687" y="1071546"/>
            <a:ext cx="9104313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395536" y="2130425"/>
            <a:ext cx="8062664" cy="1470025"/>
          </a:xfrm>
        </p:spPr>
        <p:txBody>
          <a:bodyPr>
            <a:normAutofit/>
          </a:bodyPr>
          <a:lstStyle/>
          <a:p>
            <a:r>
              <a:rPr lang="es-ES" sz="4000" dirty="0">
                <a:solidFill>
                  <a:srgbClr val="FF9900"/>
                </a:solidFill>
                <a:latin typeface="Berlin Sans FB" pitchFamily="34" charset="0"/>
              </a:rPr>
              <a:t>2</a:t>
            </a:r>
            <a:r>
              <a:rPr lang="es-ES" sz="4000" dirty="0" smtClean="0">
                <a:solidFill>
                  <a:srgbClr val="FF9900"/>
                </a:solidFill>
                <a:latin typeface="Berlin Sans FB" pitchFamily="34" charset="0"/>
              </a:rPr>
              <a:t>. El proceso: antes, durante y ahora</a:t>
            </a:r>
            <a:endParaRPr lang="es-ES" sz="4000" dirty="0">
              <a:solidFill>
                <a:srgbClr val="FF9900"/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67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1887</TotalTime>
  <Words>1892</Words>
  <Application>Microsoft Office PowerPoint</Application>
  <PresentationFormat>Presentación en pantalla (4:3)</PresentationFormat>
  <Paragraphs>515</Paragraphs>
  <Slides>37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39" baseType="lpstr">
      <vt:lpstr>Tema de Office</vt:lpstr>
      <vt:lpstr>Gráfico de Microsoft Excel</vt:lpstr>
      <vt:lpstr>Transformación de la cultura fiscal  Caso: Bogotá 1994-2014</vt:lpstr>
      <vt:lpstr>Contenido</vt:lpstr>
      <vt:lpstr>Así es Bogotá</vt:lpstr>
      <vt:lpstr>1. Fiscalidad y planeación: claves del gobierno territorial</vt:lpstr>
      <vt:lpstr>Presentación de PowerPoint</vt:lpstr>
      <vt:lpstr>Presentación de PowerPoint</vt:lpstr>
      <vt:lpstr>Presentación de PowerPoint</vt:lpstr>
      <vt:lpstr>Presentación de PowerPoint</vt:lpstr>
      <vt:lpstr>2. El proceso: antes, durante y ahora</vt:lpstr>
      <vt:lpstr>Presentación de PowerPoint</vt:lpstr>
      <vt:lpstr>Del caos al León de Oro  1991 - 2007</vt:lpstr>
      <vt:lpstr> Todo lo que va bien… se puede dañar 2008-2014 </vt:lpstr>
      <vt:lpstr>3. Cultura tributaria y estrategia fiscal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Cultura tributaria </vt:lpstr>
      <vt:lpstr>Estrategia financiera  Plan Formar Ciudad 1995-1997</vt:lpstr>
      <vt:lpstr>Objetivos de la estrategia financiera</vt:lpstr>
      <vt:lpstr>En cuanto al gasto</vt:lpstr>
      <vt:lpstr>Estrategia Fiscal II  2001- 2003</vt:lpstr>
      <vt:lpstr>La fuerza de la inercia 2004- 2007</vt:lpstr>
      <vt:lpstr>Los gobiernos de la izquierda, ¿para atrás?</vt:lpstr>
      <vt:lpstr>Resultados de la estrategia</vt:lpstr>
      <vt:lpstr>Presentación de PowerPoint</vt:lpstr>
      <vt:lpstr>Presentación de PowerPoint</vt:lpstr>
      <vt:lpstr>Ingresos Administración Central 2009</vt:lpstr>
      <vt:lpstr>Gastos, balance total y balance primario Administración Central 2009</vt:lpstr>
      <vt:lpstr>Ingresos corrientes 2013: autonomía</vt:lpstr>
      <vt:lpstr>La paradoja</vt:lpstr>
      <vt:lpstr>4. Perspectivas</vt:lpstr>
      <vt:lpstr>Riesgos y amenazas</vt:lpstr>
      <vt:lpstr>La carga fiscal</vt:lpstr>
      <vt:lpstr>Oportunidades</vt:lpstr>
      <vt:lpstr>Presentación de PowerPoint</vt:lpstr>
    </vt:vector>
  </TitlesOfParts>
  <Company>oem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oem</dc:creator>
  <cp:lastModifiedBy>Carmenza</cp:lastModifiedBy>
  <cp:revision>217</cp:revision>
  <dcterms:created xsi:type="dcterms:W3CDTF">2009-11-10T00:17:42Z</dcterms:created>
  <dcterms:modified xsi:type="dcterms:W3CDTF">2014-10-21T18:00:32Z</dcterms:modified>
</cp:coreProperties>
</file>